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6" r:id="rId2"/>
    <p:sldId id="285" r:id="rId3"/>
    <p:sldId id="275" r:id="rId4"/>
    <p:sldId id="284" r:id="rId5"/>
    <p:sldId id="282" r:id="rId6"/>
    <p:sldId id="268" r:id="rId7"/>
    <p:sldId id="293" r:id="rId8"/>
    <p:sldId id="277" r:id="rId9"/>
    <p:sldId id="287" r:id="rId10"/>
    <p:sldId id="288" r:id="rId11"/>
    <p:sldId id="289" r:id="rId12"/>
    <p:sldId id="290" r:id="rId13"/>
    <p:sldId id="294" r:id="rId14"/>
    <p:sldId id="279" r:id="rId15"/>
    <p:sldId id="280" r:id="rId16"/>
    <p:sldId id="273" r:id="rId17"/>
    <p:sldId id="269" r:id="rId18"/>
    <p:sldId id="291" r:id="rId19"/>
    <p:sldId id="292"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882FBF"/>
    <a:srgbClr val="F4E630"/>
    <a:srgbClr val="F8FD27"/>
    <a:srgbClr val="E1EE32"/>
    <a:srgbClr val="FF9900"/>
    <a:srgbClr val="0033CC"/>
    <a:srgbClr val="DD2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86355" autoAdjust="0"/>
  </p:normalViewPr>
  <p:slideViewPr>
    <p:cSldViewPr>
      <p:cViewPr>
        <p:scale>
          <a:sx n="73" d="100"/>
          <a:sy n="73" d="100"/>
        </p:scale>
        <p:origin x="13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17B7F-36A6-4150-B57D-A11F63C85B5D}" type="datetimeFigureOut">
              <a:rPr lang="en-US" smtClean="0"/>
              <a:pPr/>
              <a:t>12/29/2017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BD1EE-136B-44A3-8620-0291CF5E6C20}" type="slidenum">
              <a:rPr lang="en-US" smtClean="0"/>
              <a:pPr/>
              <a:t>‹#›</a:t>
            </a:fld>
            <a:endParaRPr lang="en-US"/>
          </a:p>
        </p:txBody>
      </p:sp>
    </p:spTree>
    <p:extLst>
      <p:ext uri="{BB962C8B-B14F-4D97-AF65-F5344CB8AC3E}">
        <p14:creationId xmlns:p14="http://schemas.microsoft.com/office/powerpoint/2010/main" val="65167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BD1EE-136B-44A3-8620-0291CF5E6C20}" type="slidenum">
              <a:rPr lang="en-US" smtClean="0"/>
              <a:pPr/>
              <a:t>5</a:t>
            </a:fld>
            <a:endParaRPr lang="en-US"/>
          </a:p>
        </p:txBody>
      </p:sp>
    </p:spTree>
    <p:extLst>
      <p:ext uri="{BB962C8B-B14F-4D97-AF65-F5344CB8AC3E}">
        <p14:creationId xmlns:p14="http://schemas.microsoft.com/office/powerpoint/2010/main" val="90040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BD1EE-136B-44A3-8620-0291CF5E6C20}" type="slidenum">
              <a:rPr lang="en-US" smtClean="0"/>
              <a:pPr/>
              <a:t>11</a:t>
            </a:fld>
            <a:endParaRPr lang="en-US"/>
          </a:p>
        </p:txBody>
      </p:sp>
    </p:spTree>
    <p:extLst>
      <p:ext uri="{BB962C8B-B14F-4D97-AF65-F5344CB8AC3E}">
        <p14:creationId xmlns:p14="http://schemas.microsoft.com/office/powerpoint/2010/main" val="373825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BD1EE-136B-44A3-8620-0291CF5E6C20}" type="slidenum">
              <a:rPr lang="en-US" smtClean="0"/>
              <a:pPr/>
              <a:t>15</a:t>
            </a:fld>
            <a:endParaRPr lang="en-US"/>
          </a:p>
        </p:txBody>
      </p:sp>
    </p:spTree>
    <p:extLst>
      <p:ext uri="{BB962C8B-B14F-4D97-AF65-F5344CB8AC3E}">
        <p14:creationId xmlns:p14="http://schemas.microsoft.com/office/powerpoint/2010/main" val="289404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9144000" cy="6858000"/>
          </a:xfrm>
          <a:prstGeom prst="rect">
            <a:avLst/>
          </a:prstGeom>
        </p:spPr>
      </p:pic>
      <p:sp>
        <p:nvSpPr>
          <p:cNvPr id="3" name="Rectangle 2"/>
          <p:cNvSpPr/>
          <p:nvPr/>
        </p:nvSpPr>
        <p:spPr>
          <a:xfrm>
            <a:off x="5503416" y="685800"/>
            <a:ext cx="3013967" cy="1569660"/>
          </a:xfrm>
          <a:prstGeom prst="rect">
            <a:avLst/>
          </a:prstGeom>
        </p:spPr>
        <p:txBody>
          <a:bodyPr wrap="none">
            <a:spAutoFit/>
          </a:bodyPr>
          <a:lstStyle/>
          <a:p>
            <a:r>
              <a:rPr lang="en-US" sz="9600" dirty="0" err="1">
                <a:solidFill>
                  <a:srgbClr val="CC0099"/>
                </a:solidFill>
                <a:latin typeface="NikoshBAN" pitchFamily="2" charset="0"/>
                <a:cs typeface="NikoshBAN" pitchFamily="2" charset="0"/>
              </a:rPr>
              <a:t>স্বাগতম</a:t>
            </a:r>
            <a:endParaRPr lang="en-US" sz="9600" dirty="0">
              <a:solidFill>
                <a:srgbClr val="CC0099"/>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057400"/>
            <a:ext cx="5029200" cy="4495800"/>
          </a:xfrm>
          <a:prstGeom prst="rect">
            <a:avLst/>
          </a:prstGeom>
        </p:spPr>
      </p:pic>
    </p:spTree>
    <p:extLst>
      <p:ext uri="{BB962C8B-B14F-4D97-AF65-F5344CB8AC3E}">
        <p14:creationId xmlns:p14="http://schemas.microsoft.com/office/powerpoint/2010/main" val="25943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25395"/>
            <a:ext cx="2747062" cy="2569450"/>
          </a:xfrm>
          <a:prstGeom prst="rect">
            <a:avLst/>
          </a:prstGeom>
        </p:spPr>
      </p:pic>
      <p:pic>
        <p:nvPicPr>
          <p:cNvPr id="3" name="Picture 2"/>
          <p:cNvPicPr>
            <a:picLocks noChangeAspect="1"/>
          </p:cNvPicPr>
          <p:nvPr/>
        </p:nvPicPr>
        <p:blipFill>
          <a:blip r:embed="rId3"/>
          <a:stretch>
            <a:fillRect/>
          </a:stretch>
        </p:blipFill>
        <p:spPr>
          <a:xfrm>
            <a:off x="3021382" y="1328501"/>
            <a:ext cx="2699253" cy="2491740"/>
          </a:xfrm>
          <a:prstGeom prst="rect">
            <a:avLst/>
          </a:prstGeom>
        </p:spPr>
      </p:pic>
      <p:pic>
        <p:nvPicPr>
          <p:cNvPr id="5" name="Picture 4"/>
          <p:cNvPicPr>
            <a:picLocks noChangeAspect="1"/>
          </p:cNvPicPr>
          <p:nvPr/>
        </p:nvPicPr>
        <p:blipFill>
          <a:blip r:embed="rId4"/>
          <a:stretch>
            <a:fillRect/>
          </a:stretch>
        </p:blipFill>
        <p:spPr>
          <a:xfrm>
            <a:off x="5974080" y="96683"/>
            <a:ext cx="2834640" cy="2459827"/>
          </a:xfrm>
          <a:prstGeom prst="rect">
            <a:avLst/>
          </a:prstGeom>
        </p:spPr>
      </p:pic>
      <p:sp>
        <p:nvSpPr>
          <p:cNvPr id="6" name="TextBox 5"/>
          <p:cNvSpPr txBox="1"/>
          <p:nvPr/>
        </p:nvSpPr>
        <p:spPr>
          <a:xfrm>
            <a:off x="152400" y="4953000"/>
            <a:ext cx="8686800" cy="1569660"/>
          </a:xfrm>
          <a:prstGeom prst="rect">
            <a:avLst/>
          </a:prstGeom>
          <a:noFill/>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গোলাপ ফোটে সারা বছর। লাল, সাদা, গোলাপি বিভিন্ন রঙের। গোলাপের সুগন্ধ আছে।</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304800" y="3025536"/>
            <a:ext cx="213360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লাল গোলাপ</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3390900" y="3820241"/>
            <a:ext cx="220980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সাদা গোলাপ</a:t>
            </a:r>
            <a:endParaRPr lang="en-US" sz="4000" dirty="0">
              <a:latin typeface="NikoshBAN" panose="02000000000000000000" pitchFamily="2" charset="0"/>
              <a:cs typeface="NikoshBAN" panose="02000000000000000000" pitchFamily="2" charset="0"/>
            </a:endParaRPr>
          </a:p>
        </p:txBody>
      </p:sp>
      <p:sp>
        <p:nvSpPr>
          <p:cNvPr id="9" name="TextBox 8"/>
          <p:cNvSpPr txBox="1"/>
          <p:nvPr/>
        </p:nvSpPr>
        <p:spPr>
          <a:xfrm>
            <a:off x="6303617" y="2902861"/>
            <a:ext cx="268798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গোলাপি গোলাপ</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97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3" presetClass="entr" presetSubtype="16"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edge">
                                      <p:cBhvr>
                                        <p:cTn id="20" dur="1000"/>
                                        <p:tgtEl>
                                          <p:spTgt spid="3"/>
                                        </p:tgtEl>
                                      </p:cBhvr>
                                    </p:animEffect>
                                  </p:childTnLst>
                                </p:cTn>
                              </p:par>
                            </p:childTnLst>
                          </p:cTn>
                        </p:par>
                        <p:par>
                          <p:cTn id="21" fill="hold">
                            <p:stCondLst>
                              <p:cond delay="1000"/>
                            </p:stCondLst>
                            <p:childTnLst>
                              <p:par>
                                <p:cTn id="22" presetID="10" presetClass="entr" presetSubtype="0" fill="hold" grpId="0" nodeType="after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3"/>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childTnLst>
                          </p:cTn>
                        </p:par>
                        <p:par>
                          <p:cTn id="32" fill="hold">
                            <p:stCondLst>
                              <p:cond delay="1000"/>
                            </p:stCondLst>
                            <p:childTnLst>
                              <p:par>
                                <p:cTn id="33" presetID="6" presetClass="entr" presetSubtype="16" fill="hold" grpId="0" nodeType="after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heckerboard(across)">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3685" b="7406"/>
          <a:stretch/>
        </p:blipFill>
        <p:spPr>
          <a:xfrm>
            <a:off x="0" y="0"/>
            <a:ext cx="4648200" cy="3048000"/>
          </a:xfrm>
          <a:prstGeom prst="rect">
            <a:avLst/>
          </a:prstGeom>
        </p:spPr>
      </p:pic>
      <p:pic>
        <p:nvPicPr>
          <p:cNvPr id="4" name="Picture 3"/>
          <p:cNvPicPr>
            <a:picLocks noChangeAspect="1"/>
          </p:cNvPicPr>
          <p:nvPr/>
        </p:nvPicPr>
        <p:blipFill rotWithShape="1">
          <a:blip r:embed="rId4"/>
          <a:srcRect r="3846" b="9721"/>
          <a:stretch/>
        </p:blipFill>
        <p:spPr>
          <a:xfrm>
            <a:off x="5151120" y="0"/>
            <a:ext cx="3962400" cy="3048000"/>
          </a:xfrm>
          <a:prstGeom prst="rect">
            <a:avLst/>
          </a:prstGeom>
        </p:spPr>
      </p:pic>
      <p:pic>
        <p:nvPicPr>
          <p:cNvPr id="5" name="Picture 4"/>
          <p:cNvPicPr>
            <a:picLocks noChangeAspect="1"/>
          </p:cNvPicPr>
          <p:nvPr/>
        </p:nvPicPr>
        <p:blipFill rotWithShape="1">
          <a:blip r:embed="rId5"/>
          <a:srcRect r="10714" b="5932"/>
          <a:stretch/>
        </p:blipFill>
        <p:spPr>
          <a:xfrm>
            <a:off x="0" y="3721891"/>
            <a:ext cx="4648200" cy="2556989"/>
          </a:xfrm>
          <a:prstGeom prst="rect">
            <a:avLst/>
          </a:prstGeom>
        </p:spPr>
      </p:pic>
      <p:sp>
        <p:nvSpPr>
          <p:cNvPr id="6" name="TextBox 5"/>
          <p:cNvSpPr txBox="1"/>
          <p:nvPr/>
        </p:nvSpPr>
        <p:spPr>
          <a:xfrm>
            <a:off x="1409700" y="2983525"/>
            <a:ext cx="144780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কৃষ্ণচূড়া</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6400800" y="2983525"/>
            <a:ext cx="114300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শিমুল</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1562100" y="6214405"/>
            <a:ext cx="114300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পলাশ</a:t>
            </a:r>
            <a:endParaRPr lang="en-US" sz="4000" dirty="0">
              <a:latin typeface="NikoshBAN" panose="02000000000000000000" pitchFamily="2" charset="0"/>
              <a:cs typeface="NikoshBAN" panose="02000000000000000000" pitchFamily="2" charset="0"/>
            </a:endParaRPr>
          </a:p>
        </p:txBody>
      </p:sp>
      <p:sp>
        <p:nvSpPr>
          <p:cNvPr id="11" name="8-Point Star 10"/>
          <p:cNvSpPr/>
          <p:nvPr/>
        </p:nvSpPr>
        <p:spPr>
          <a:xfrm>
            <a:off x="4991100" y="3660931"/>
            <a:ext cx="3962400" cy="3154404"/>
          </a:xfrm>
          <a:prstGeom prst="star8">
            <a:avLst>
              <a:gd name="adj" fmla="val 41702"/>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লাল রঙের এ ফুলগুলো দেখতে খুবই সুন্দর কিন্তু সুবাস নেই।</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785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4"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ppt_x"/>
                                          </p:val>
                                        </p:tav>
                                        <p:tav tm="100000">
                                          <p:val>
                                            <p:strVal val="#ppt_x"/>
                                          </p:val>
                                        </p:tav>
                                      </p:tavLst>
                                    </p:anim>
                                    <p:anim calcmode="lin" valueType="num">
                                      <p:cBhvr additive="base">
                                        <p:cTn id="30" dur="10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5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000" fill="hold"/>
                                        <p:tgtEl>
                                          <p:spTgt spid="8"/>
                                        </p:tgtEl>
                                        <p:attrNameLst>
                                          <p:attrName>ppt_x</p:attrName>
                                        </p:attrNameLst>
                                      </p:cBhvr>
                                      <p:tavLst>
                                        <p:tav tm="0">
                                          <p:val>
                                            <p:strVal val="#ppt_x"/>
                                          </p:val>
                                        </p:tav>
                                        <p:tav tm="100000">
                                          <p:val>
                                            <p:strVal val="#ppt_x"/>
                                          </p:val>
                                        </p:tav>
                                      </p:tavLst>
                                    </p:anim>
                                    <p:anim calcmode="lin" valueType="num">
                                      <p:cBhvr additive="base">
                                        <p:cTn id="3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767" y="923630"/>
            <a:ext cx="2982325" cy="2119745"/>
          </a:xfrm>
          <a:prstGeom prst="rect">
            <a:avLst/>
          </a:prstGeom>
          <a:solidFill>
            <a:schemeClr val="tx2">
              <a:lumMod val="20000"/>
              <a:lumOff val="80000"/>
            </a:schemeClr>
          </a:solidFill>
        </p:spPr>
      </p:pic>
      <p:pic>
        <p:nvPicPr>
          <p:cNvPr id="4" name="Picture 3"/>
          <p:cNvPicPr>
            <a:picLocks noChangeAspect="1"/>
          </p:cNvPicPr>
          <p:nvPr/>
        </p:nvPicPr>
        <p:blipFill rotWithShape="1">
          <a:blip r:embed="rId3"/>
          <a:srcRect r="20245"/>
          <a:stretch/>
        </p:blipFill>
        <p:spPr>
          <a:xfrm>
            <a:off x="3435990" y="986529"/>
            <a:ext cx="2438400" cy="2286000"/>
          </a:xfrm>
          <a:prstGeom prst="rect">
            <a:avLst/>
          </a:prstGeom>
        </p:spPr>
      </p:pic>
      <p:pic>
        <p:nvPicPr>
          <p:cNvPr id="5" name="Picture 4"/>
          <p:cNvPicPr>
            <a:picLocks noChangeAspect="1"/>
          </p:cNvPicPr>
          <p:nvPr/>
        </p:nvPicPr>
        <p:blipFill rotWithShape="1">
          <a:blip r:embed="rId4"/>
          <a:srcRect r="7232" b="-339"/>
          <a:stretch/>
        </p:blipFill>
        <p:spPr>
          <a:xfrm>
            <a:off x="5978732" y="68949"/>
            <a:ext cx="3111306" cy="2523136"/>
          </a:xfrm>
          <a:prstGeom prst="rect">
            <a:avLst/>
          </a:prstGeom>
        </p:spPr>
      </p:pic>
      <p:pic>
        <p:nvPicPr>
          <p:cNvPr id="6" name="Picture 5"/>
          <p:cNvPicPr>
            <a:picLocks noChangeAspect="1"/>
          </p:cNvPicPr>
          <p:nvPr/>
        </p:nvPicPr>
        <p:blipFill>
          <a:blip r:embed="rId5"/>
          <a:stretch>
            <a:fillRect/>
          </a:stretch>
        </p:blipFill>
        <p:spPr>
          <a:xfrm>
            <a:off x="6415489" y="2724734"/>
            <a:ext cx="2613227" cy="1809902"/>
          </a:xfrm>
          <a:prstGeom prst="rect">
            <a:avLst/>
          </a:prstGeom>
        </p:spPr>
      </p:pic>
      <p:pic>
        <p:nvPicPr>
          <p:cNvPr id="7" name="Picture 6"/>
          <p:cNvPicPr>
            <a:picLocks noChangeAspect="1"/>
          </p:cNvPicPr>
          <p:nvPr/>
        </p:nvPicPr>
        <p:blipFill>
          <a:blip r:embed="rId6"/>
          <a:stretch>
            <a:fillRect/>
          </a:stretch>
        </p:blipFill>
        <p:spPr>
          <a:xfrm>
            <a:off x="159327" y="3272529"/>
            <a:ext cx="3810000" cy="2857500"/>
          </a:xfrm>
          <a:prstGeom prst="rect">
            <a:avLst/>
          </a:prstGeom>
        </p:spPr>
      </p:pic>
      <p:pic>
        <p:nvPicPr>
          <p:cNvPr id="8" name="Picture 7"/>
          <p:cNvPicPr>
            <a:picLocks noChangeAspect="1"/>
          </p:cNvPicPr>
          <p:nvPr/>
        </p:nvPicPr>
        <p:blipFill>
          <a:blip r:embed="rId7"/>
          <a:stretch>
            <a:fillRect/>
          </a:stretch>
        </p:blipFill>
        <p:spPr>
          <a:xfrm>
            <a:off x="4510426" y="4392590"/>
            <a:ext cx="2447925" cy="1866900"/>
          </a:xfrm>
          <a:prstGeom prst="rect">
            <a:avLst/>
          </a:prstGeom>
        </p:spPr>
      </p:pic>
      <p:sp>
        <p:nvSpPr>
          <p:cNvPr id="3" name="TextBox 2"/>
          <p:cNvSpPr txBox="1"/>
          <p:nvPr/>
        </p:nvSpPr>
        <p:spPr>
          <a:xfrm>
            <a:off x="1891051" y="2627877"/>
            <a:ext cx="1045664"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বেলী</a:t>
            </a:r>
            <a:endParaRPr lang="en-US" sz="4400" dirty="0">
              <a:latin typeface="NikoshBAN" panose="02000000000000000000" pitchFamily="2" charset="0"/>
              <a:cs typeface="NikoshBAN" panose="02000000000000000000" pitchFamily="2" charset="0"/>
            </a:endParaRPr>
          </a:p>
        </p:txBody>
      </p:sp>
      <p:sp>
        <p:nvSpPr>
          <p:cNvPr id="9" name="TextBox 8"/>
          <p:cNvSpPr txBox="1"/>
          <p:nvPr/>
        </p:nvSpPr>
        <p:spPr>
          <a:xfrm>
            <a:off x="4170218" y="3214260"/>
            <a:ext cx="1481476"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কামিনী</a:t>
            </a:r>
            <a:endParaRPr lang="en-US" sz="4400" dirty="0">
              <a:latin typeface="NikoshBAN" panose="02000000000000000000" pitchFamily="2" charset="0"/>
              <a:cs typeface="NikoshBAN" panose="02000000000000000000" pitchFamily="2" charset="0"/>
            </a:endParaRPr>
          </a:p>
        </p:txBody>
      </p:sp>
      <p:sp>
        <p:nvSpPr>
          <p:cNvPr id="10" name="TextBox 9"/>
          <p:cNvSpPr txBox="1"/>
          <p:nvPr/>
        </p:nvSpPr>
        <p:spPr>
          <a:xfrm>
            <a:off x="6049236" y="2080071"/>
            <a:ext cx="171726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রজনীগন্ধা</a:t>
            </a:r>
            <a:endParaRPr lang="en-US" sz="4000" dirty="0">
              <a:latin typeface="NikoshBAN" panose="02000000000000000000" pitchFamily="2" charset="0"/>
              <a:cs typeface="NikoshBAN" panose="02000000000000000000" pitchFamily="2" charset="0"/>
            </a:endParaRPr>
          </a:p>
        </p:txBody>
      </p:sp>
      <p:sp>
        <p:nvSpPr>
          <p:cNvPr id="11" name="TextBox 10"/>
          <p:cNvSpPr txBox="1"/>
          <p:nvPr/>
        </p:nvSpPr>
        <p:spPr>
          <a:xfrm>
            <a:off x="7249860" y="4385663"/>
            <a:ext cx="137160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গন্ধরাজ</a:t>
            </a:r>
            <a:endParaRPr lang="en-US" sz="4000" dirty="0">
              <a:latin typeface="NikoshBAN" panose="02000000000000000000" pitchFamily="2" charset="0"/>
              <a:cs typeface="NikoshBAN" panose="02000000000000000000" pitchFamily="2" charset="0"/>
            </a:endParaRPr>
          </a:p>
        </p:txBody>
      </p:sp>
      <p:sp>
        <p:nvSpPr>
          <p:cNvPr id="12" name="TextBox 11"/>
          <p:cNvSpPr txBox="1"/>
          <p:nvPr/>
        </p:nvSpPr>
        <p:spPr>
          <a:xfrm>
            <a:off x="783136" y="6130029"/>
            <a:ext cx="1807664"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হাসনাহেনা</a:t>
            </a:r>
            <a:endParaRPr lang="en-US" sz="4000" dirty="0">
              <a:latin typeface="NikoshBAN" panose="02000000000000000000" pitchFamily="2" charset="0"/>
              <a:cs typeface="NikoshBAN" panose="02000000000000000000" pitchFamily="2" charset="0"/>
            </a:endParaRPr>
          </a:p>
        </p:txBody>
      </p:sp>
      <p:sp>
        <p:nvSpPr>
          <p:cNvPr id="13" name="TextBox 12"/>
          <p:cNvSpPr txBox="1"/>
          <p:nvPr/>
        </p:nvSpPr>
        <p:spPr>
          <a:xfrm>
            <a:off x="4639166" y="6215775"/>
            <a:ext cx="2190444"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দোলনচাঁপা</a:t>
            </a:r>
            <a:endParaRPr lang="en-US" sz="4000" dirty="0">
              <a:latin typeface="NikoshBAN" panose="02000000000000000000" pitchFamily="2" charset="0"/>
              <a:cs typeface="NikoshBAN" panose="02000000000000000000" pitchFamily="2" charset="0"/>
            </a:endParaRPr>
          </a:p>
        </p:txBody>
      </p:sp>
      <p:sp>
        <p:nvSpPr>
          <p:cNvPr id="14" name="TextBox 13"/>
          <p:cNvSpPr txBox="1"/>
          <p:nvPr/>
        </p:nvSpPr>
        <p:spPr>
          <a:xfrm>
            <a:off x="71767" y="39830"/>
            <a:ext cx="4937340" cy="830997"/>
          </a:xfrm>
          <a:prstGeom prst="rect">
            <a:avLst/>
          </a:prstGeom>
          <a:noFill/>
          <a:ln w="38100">
            <a:solidFill>
              <a:schemeClr val="tx1"/>
            </a:solidFill>
          </a:ln>
        </p:spPr>
        <p:txBody>
          <a:bodyPr wrap="square" rtlCol="0">
            <a:spAutoFit/>
          </a:bodyPr>
          <a:lstStyle/>
          <a:p>
            <a:r>
              <a:rPr lang="bn-BD" sz="4800" dirty="0" smtClean="0">
                <a:latin typeface="NikoshBAN" panose="02000000000000000000" pitchFamily="2" charset="0"/>
                <a:cs typeface="NikoshBAN" panose="02000000000000000000" pitchFamily="2" charset="0"/>
              </a:rPr>
              <a:t>কয়েকটি সাদা রঙের ফুল</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300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290">
                                          <p:stCondLst>
                                            <p:cond delay="0"/>
                                          </p:stCondLst>
                                        </p:cTn>
                                        <p:tgtEl>
                                          <p:spTgt spid="9"/>
                                        </p:tgtEl>
                                      </p:cBhvr>
                                    </p:animEffect>
                                    <p:anim calcmode="lin" valueType="num">
                                      <p:cBhvr>
                                        <p:cTn id="3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9" dur="13">
                                          <p:stCondLst>
                                            <p:cond delay="325"/>
                                          </p:stCondLst>
                                        </p:cTn>
                                        <p:tgtEl>
                                          <p:spTgt spid="9"/>
                                        </p:tgtEl>
                                      </p:cBhvr>
                                      <p:to x="100000" y="60000"/>
                                    </p:animScale>
                                    <p:animScale>
                                      <p:cBhvr>
                                        <p:cTn id="40" dur="83" decel="50000">
                                          <p:stCondLst>
                                            <p:cond delay="338"/>
                                          </p:stCondLst>
                                        </p:cTn>
                                        <p:tgtEl>
                                          <p:spTgt spid="9"/>
                                        </p:tgtEl>
                                      </p:cBhvr>
                                      <p:to x="100000" y="100000"/>
                                    </p:animScale>
                                    <p:animScale>
                                      <p:cBhvr>
                                        <p:cTn id="41" dur="13">
                                          <p:stCondLst>
                                            <p:cond delay="656"/>
                                          </p:stCondLst>
                                        </p:cTn>
                                        <p:tgtEl>
                                          <p:spTgt spid="9"/>
                                        </p:tgtEl>
                                      </p:cBhvr>
                                      <p:to x="100000" y="80000"/>
                                    </p:animScale>
                                    <p:animScale>
                                      <p:cBhvr>
                                        <p:cTn id="42" dur="83" decel="50000">
                                          <p:stCondLst>
                                            <p:cond delay="669"/>
                                          </p:stCondLst>
                                        </p:cTn>
                                        <p:tgtEl>
                                          <p:spTgt spid="9"/>
                                        </p:tgtEl>
                                      </p:cBhvr>
                                      <p:to x="100000" y="100000"/>
                                    </p:animScale>
                                    <p:animScale>
                                      <p:cBhvr>
                                        <p:cTn id="43" dur="13">
                                          <p:stCondLst>
                                            <p:cond delay="821"/>
                                          </p:stCondLst>
                                        </p:cTn>
                                        <p:tgtEl>
                                          <p:spTgt spid="9"/>
                                        </p:tgtEl>
                                      </p:cBhvr>
                                      <p:to x="100000" y="90000"/>
                                    </p:animScale>
                                    <p:animScale>
                                      <p:cBhvr>
                                        <p:cTn id="44" dur="83" decel="50000">
                                          <p:stCondLst>
                                            <p:cond delay="834"/>
                                          </p:stCondLst>
                                        </p:cTn>
                                        <p:tgtEl>
                                          <p:spTgt spid="9"/>
                                        </p:tgtEl>
                                      </p:cBhvr>
                                      <p:to x="100000" y="100000"/>
                                    </p:animScale>
                                    <p:animScale>
                                      <p:cBhvr>
                                        <p:cTn id="45" dur="13">
                                          <p:stCondLst>
                                            <p:cond delay="904"/>
                                          </p:stCondLst>
                                        </p:cTn>
                                        <p:tgtEl>
                                          <p:spTgt spid="9"/>
                                        </p:tgtEl>
                                      </p:cBhvr>
                                      <p:to x="100000" y="95000"/>
                                    </p:animScale>
                                    <p:animScale>
                                      <p:cBhvr>
                                        <p:cTn id="46" dur="83" decel="50000">
                                          <p:stCondLst>
                                            <p:cond delay="917"/>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2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1000" fill="hold"/>
                                        <p:tgtEl>
                                          <p:spTgt spid="12"/>
                                        </p:tgtEl>
                                        <p:attrNameLst>
                                          <p:attrName>ppt_x</p:attrName>
                                        </p:attrNameLst>
                                      </p:cBhvr>
                                      <p:tavLst>
                                        <p:tav tm="0">
                                          <p:val>
                                            <p:strVal val="#ppt_x"/>
                                          </p:val>
                                        </p:tav>
                                        <p:tav tm="100000">
                                          <p:val>
                                            <p:strVal val="#ppt_x"/>
                                          </p:val>
                                        </p:tav>
                                      </p:tavLst>
                                    </p:anim>
                                    <p:anim calcmode="lin" valueType="num">
                                      <p:cBhvr additive="base">
                                        <p:cTn id="5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1000" fill="hold"/>
                                        <p:tgtEl>
                                          <p:spTgt spid="6"/>
                                        </p:tgtEl>
                                        <p:attrNameLst>
                                          <p:attrName>ppt_w</p:attrName>
                                        </p:attrNameLst>
                                      </p:cBhvr>
                                      <p:tavLst>
                                        <p:tav tm="0">
                                          <p:val>
                                            <p:fltVal val="0"/>
                                          </p:val>
                                        </p:tav>
                                        <p:tav tm="100000">
                                          <p:val>
                                            <p:strVal val="#ppt_w"/>
                                          </p:val>
                                        </p:tav>
                                      </p:tavLst>
                                    </p:anim>
                                    <p:anim calcmode="lin" valueType="num">
                                      <p:cBhvr>
                                        <p:cTn id="63" dur="1000" fill="hold"/>
                                        <p:tgtEl>
                                          <p:spTgt spid="6"/>
                                        </p:tgtEl>
                                        <p:attrNameLst>
                                          <p:attrName>ppt_h</p:attrName>
                                        </p:attrNameLst>
                                      </p:cBhvr>
                                      <p:tavLst>
                                        <p:tav tm="0">
                                          <p:val>
                                            <p:fltVal val="0"/>
                                          </p:val>
                                        </p:tav>
                                        <p:tav tm="100000">
                                          <p:val>
                                            <p:strVal val="#ppt_h"/>
                                          </p:val>
                                        </p:tav>
                                      </p:tavLst>
                                    </p:anim>
                                    <p:anim calcmode="lin" valueType="num">
                                      <p:cBhvr>
                                        <p:cTn id="64" dur="1000" fill="hold"/>
                                        <p:tgtEl>
                                          <p:spTgt spid="6"/>
                                        </p:tgtEl>
                                        <p:attrNameLst>
                                          <p:attrName>style.rotation</p:attrName>
                                        </p:attrNameLst>
                                      </p:cBhvr>
                                      <p:tavLst>
                                        <p:tav tm="0">
                                          <p:val>
                                            <p:fltVal val="90"/>
                                          </p:val>
                                        </p:tav>
                                        <p:tav tm="100000">
                                          <p:val>
                                            <p:fltVal val="0"/>
                                          </p:val>
                                        </p:tav>
                                      </p:tavLst>
                                    </p:anim>
                                    <p:animEffect transition="in" filter="fade">
                                      <p:cBhvr>
                                        <p:cTn id="65" dur="10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arn(inVertical)">
                                      <p:cBhvr>
                                        <p:cTn id="70" dur="10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strips(downLeft)">
                                      <p:cBhvr>
                                        <p:cTn id="75" dur="10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1000" fill="hold"/>
                                        <p:tgtEl>
                                          <p:spTgt spid="13"/>
                                        </p:tgtEl>
                                        <p:attrNameLst>
                                          <p:attrName>ppt_w</p:attrName>
                                        </p:attrNameLst>
                                      </p:cBhvr>
                                      <p:tavLst>
                                        <p:tav tm="0">
                                          <p:val>
                                            <p:strVal val="#ppt_w+.3"/>
                                          </p:val>
                                        </p:tav>
                                        <p:tav tm="100000">
                                          <p:val>
                                            <p:strVal val="#ppt_w"/>
                                          </p:val>
                                        </p:tav>
                                      </p:tavLst>
                                    </p:anim>
                                    <p:anim calcmode="lin" valueType="num">
                                      <p:cBhvr>
                                        <p:cTn id="81" dur="1000" fill="hold"/>
                                        <p:tgtEl>
                                          <p:spTgt spid="13"/>
                                        </p:tgtEl>
                                        <p:attrNameLst>
                                          <p:attrName>ppt_h</p:attrName>
                                        </p:attrNameLst>
                                      </p:cBhvr>
                                      <p:tavLst>
                                        <p:tav tm="0">
                                          <p:val>
                                            <p:strVal val="#ppt_h"/>
                                          </p:val>
                                        </p:tav>
                                        <p:tav tm="100000">
                                          <p:val>
                                            <p:strVal val="#ppt_h"/>
                                          </p:val>
                                        </p:tav>
                                      </p:tavLst>
                                    </p:anim>
                                    <p:animEffect transition="in" filter="fade">
                                      <p:cBhvr>
                                        <p:cTn id="82" dur="10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1000" fill="hold"/>
                                        <p:tgtEl>
                                          <p:spTgt spid="5"/>
                                        </p:tgtEl>
                                        <p:attrNameLst>
                                          <p:attrName>ppt_w</p:attrName>
                                        </p:attrNameLst>
                                      </p:cBhvr>
                                      <p:tavLst>
                                        <p:tav tm="0">
                                          <p:val>
                                            <p:strVal val="#ppt_w*0.70"/>
                                          </p:val>
                                        </p:tav>
                                        <p:tav tm="100000">
                                          <p:val>
                                            <p:strVal val="#ppt_w"/>
                                          </p:val>
                                        </p:tav>
                                      </p:tavLst>
                                    </p:anim>
                                    <p:anim calcmode="lin" valueType="num">
                                      <p:cBhvr>
                                        <p:cTn id="88" dur="1000" fill="hold"/>
                                        <p:tgtEl>
                                          <p:spTgt spid="5"/>
                                        </p:tgtEl>
                                        <p:attrNameLst>
                                          <p:attrName>ppt_h</p:attrName>
                                        </p:attrNameLst>
                                      </p:cBhvr>
                                      <p:tavLst>
                                        <p:tav tm="0">
                                          <p:val>
                                            <p:strVal val="#ppt_h"/>
                                          </p:val>
                                        </p:tav>
                                        <p:tav tm="100000">
                                          <p:val>
                                            <p:strVal val="#ppt_h"/>
                                          </p:val>
                                        </p:tav>
                                      </p:tavLst>
                                    </p:anim>
                                    <p:animEffect transition="in" filter="fade">
                                      <p:cBhvr>
                                        <p:cTn id="89" dur="1000"/>
                                        <p:tgtEl>
                                          <p:spTgt spid="5"/>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randombar(horizontal)">
                                      <p:cBhvr>
                                        <p:cTn id="9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10" t="11457" r="10908" b="11243"/>
          <a:stretch/>
        </p:blipFill>
        <p:spPr>
          <a:xfrm>
            <a:off x="708991" y="1981200"/>
            <a:ext cx="3276600" cy="4191000"/>
          </a:xfrm>
          <a:prstGeom prst="rect">
            <a:avLst/>
          </a:prstGeom>
        </p:spPr>
      </p:pic>
      <p:pic>
        <p:nvPicPr>
          <p:cNvPr id="3" name="Picture 2"/>
          <p:cNvPicPr>
            <a:picLocks noChangeAspect="1"/>
          </p:cNvPicPr>
          <p:nvPr/>
        </p:nvPicPr>
        <p:blipFill rotWithShape="1">
          <a:blip r:embed="rId3"/>
          <a:srcRect l="12500" t="12423" r="19644" b="42026"/>
          <a:stretch/>
        </p:blipFill>
        <p:spPr>
          <a:xfrm>
            <a:off x="3985591" y="1981200"/>
            <a:ext cx="4495800" cy="4114800"/>
          </a:xfrm>
          <a:prstGeom prst="rect">
            <a:avLst/>
          </a:prstGeom>
        </p:spPr>
      </p:pic>
      <p:sp>
        <p:nvSpPr>
          <p:cNvPr id="4" name="TextBox 3"/>
          <p:cNvSpPr txBox="1"/>
          <p:nvPr/>
        </p:nvSpPr>
        <p:spPr>
          <a:xfrm>
            <a:off x="457200" y="304800"/>
            <a:ext cx="8229600" cy="1015663"/>
          </a:xfrm>
          <a:prstGeom prst="rect">
            <a:avLst/>
          </a:prstGeom>
          <a:noFill/>
          <a:ln w="57150">
            <a:solidFill>
              <a:schemeClr val="tx1"/>
            </a:solidFill>
          </a:ln>
        </p:spPr>
        <p:txBody>
          <a:bodyPr wrap="square" rtlCol="0">
            <a:spAutoFit/>
          </a:bodyPr>
          <a:lstStyle/>
          <a:p>
            <a:r>
              <a:rPr lang="bn-BD" sz="6000" dirty="0" smtClean="0">
                <a:latin typeface="NikoshBAN" panose="02000000000000000000" pitchFamily="2" charset="0"/>
                <a:cs typeface="NikoshBAN" panose="02000000000000000000" pitchFamily="2" charset="0"/>
              </a:rPr>
              <a:t>তোমার বইয়ের ২৮ পৃষ্ঠা বের করো</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682179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676400"/>
            <a:ext cx="8077200" cy="2215991"/>
          </a:xfrm>
          <a:prstGeom prst="rect">
            <a:avLst/>
          </a:prstGeom>
          <a:blipFill>
            <a:blip r:embed="rId2"/>
            <a:tile tx="0" ty="0" sx="100000" sy="100000" flip="none" algn="tl"/>
          </a:blipFill>
        </p:spPr>
        <p:txBody>
          <a:bodyPr wrap="square" rtlCol="0">
            <a:spAutoFit/>
          </a:bodyPr>
          <a:lstStyle/>
          <a:p>
            <a:pPr algn="ctr"/>
            <a:r>
              <a:rPr lang="bn-BD" sz="13800" dirty="0" smtClean="0">
                <a:latin typeface="NikoshBAN" panose="02000000000000000000" pitchFamily="2" charset="0"/>
                <a:cs typeface="NikoshBAN" panose="02000000000000000000" pitchFamily="2" charset="0"/>
              </a:rPr>
              <a:t>শিক্ষকের পাঠ</a:t>
            </a:r>
            <a:endParaRPr lang="en-US" sz="199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00200"/>
            <a:ext cx="8077200" cy="3662541"/>
          </a:xfrm>
          <a:prstGeom prst="rect">
            <a:avLst/>
          </a:prstGeom>
          <a:blipFill>
            <a:blip r:embed="rId3"/>
            <a:tile tx="0" ty="0" sx="100000" sy="100000" flip="none" algn="tl"/>
          </a:blipFill>
          <a:ln w="76200">
            <a:solidFill>
              <a:srgbClr val="FFFF00"/>
            </a:solidFill>
          </a:ln>
        </p:spPr>
        <p:txBody>
          <a:bodyPr wrap="square" rtlCol="0">
            <a:spAutoFit/>
          </a:bodyPr>
          <a:lstStyle/>
          <a:p>
            <a:pPr algn="ctr"/>
            <a:r>
              <a:rPr lang="bn-BD" sz="9600" dirty="0" smtClean="0">
                <a:solidFill>
                  <a:srgbClr val="002060"/>
                </a:solidFill>
                <a:latin typeface="NikoshBAN" pitchFamily="2" charset="0"/>
                <a:cs typeface="NikoshBAN" pitchFamily="2" charset="0"/>
              </a:rPr>
              <a:t>শিক্ষার্থীদের </a:t>
            </a:r>
          </a:p>
          <a:p>
            <a:pPr algn="ctr"/>
            <a:r>
              <a:rPr lang="en-US" sz="9600" dirty="0" err="1" smtClean="0">
                <a:solidFill>
                  <a:srgbClr val="002060"/>
                </a:solidFill>
                <a:latin typeface="NikoshBAN" pitchFamily="2" charset="0"/>
                <a:cs typeface="NikoshBAN" pitchFamily="2" charset="0"/>
              </a:rPr>
              <a:t>পাঠ</a:t>
            </a:r>
            <a:endParaRPr lang="bn-BD" sz="9600" dirty="0" smtClean="0">
              <a:solidFill>
                <a:srgbClr val="002060"/>
              </a:solidFill>
              <a:latin typeface="NikoshBAN" pitchFamily="2" charset="0"/>
              <a:cs typeface="NikoshBAN" pitchFamily="2" charset="0"/>
            </a:endParaRPr>
          </a:p>
          <a:p>
            <a:pPr algn="ctr"/>
            <a:r>
              <a:rPr lang="bn-BD" sz="4000" dirty="0" smtClean="0">
                <a:solidFill>
                  <a:srgbClr val="002060"/>
                </a:solidFill>
                <a:latin typeface="NikoshBAN" pitchFamily="2" charset="0"/>
                <a:cs typeface="NikoshBAN" pitchFamily="2" charset="0"/>
              </a:rPr>
              <a:t>(শিক্ষক সহযোগিতা করবেন )</a:t>
            </a:r>
            <a:endParaRPr lang="en-US" sz="4000" dirty="0">
              <a:solidFill>
                <a:srgbClr val="002060"/>
              </a:solidFill>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6032421"/>
          </a:xfrm>
          <a:prstGeom prst="rect">
            <a:avLst/>
          </a:prstGeom>
          <a:gradFill>
            <a:gsLst>
              <a:gs pos="62000">
                <a:schemeClr val="accent1">
                  <a:lumMod val="5000"/>
                  <a:lumOff val="95000"/>
                </a:schemeClr>
              </a:gs>
              <a:gs pos="100000">
                <a:schemeClr val="accent1">
                  <a:lumMod val="45000"/>
                  <a:lumOff val="55000"/>
                </a:schemeClr>
              </a:gs>
              <a:gs pos="99000">
                <a:schemeClr val="accent1">
                  <a:lumMod val="45000"/>
                  <a:lumOff val="55000"/>
                </a:schemeClr>
              </a:gs>
              <a:gs pos="96000">
                <a:schemeClr val="accent1">
                  <a:lumMod val="30000"/>
                  <a:lumOff val="70000"/>
                </a:schemeClr>
              </a:gs>
            </a:gsLst>
            <a:lin ang="5400000" scaled="1"/>
          </a:gradFill>
          <a:ln w="76200">
            <a:solidFill>
              <a:srgbClr val="00B0F0"/>
            </a:solidFill>
          </a:ln>
        </p:spPr>
        <p:txBody>
          <a:bodyPr wrap="square" rtlCol="0">
            <a:spAutoFit/>
          </a:bodyPr>
          <a:lstStyle/>
          <a:p>
            <a:pPr algn="ctr"/>
            <a:r>
              <a:rPr lang="bn-BD" sz="5400" u="sng" dirty="0" smtClean="0">
                <a:latin typeface="NikoshBAN" pitchFamily="2" charset="0"/>
                <a:cs typeface="NikoshBAN" pitchFamily="2" charset="0"/>
              </a:rPr>
              <a:t>দলীয় কাজ</a:t>
            </a:r>
          </a:p>
          <a:p>
            <a:pPr lvl="1"/>
            <a:r>
              <a:rPr lang="en-US" sz="3600" dirty="0" err="1" smtClean="0">
                <a:solidFill>
                  <a:srgbClr val="FFC000"/>
                </a:solidFill>
                <a:latin typeface="NikoshBAN" pitchFamily="2" charset="0"/>
                <a:cs typeface="NikoshBAN" pitchFamily="2" charset="0"/>
              </a:rPr>
              <a:t>হলুদ</a:t>
            </a:r>
            <a:r>
              <a:rPr lang="en-US" sz="3600" dirty="0" smtClean="0">
                <a:solidFill>
                  <a:srgbClr val="FFC000"/>
                </a:solidFill>
                <a:latin typeface="NikoshBAN" pitchFamily="2" charset="0"/>
                <a:cs typeface="NikoshBAN" pitchFamily="2" charset="0"/>
              </a:rPr>
              <a:t> </a:t>
            </a:r>
            <a:r>
              <a:rPr lang="en-US" sz="3600" dirty="0" err="1" smtClean="0">
                <a:solidFill>
                  <a:srgbClr val="FFC000"/>
                </a:solidFill>
                <a:latin typeface="NikoshBAN" pitchFamily="2" charset="0"/>
                <a:cs typeface="NikoshBAN" pitchFamily="2" charset="0"/>
              </a:rPr>
              <a:t>দলঃ</a:t>
            </a:r>
            <a:endParaRPr lang="en-US" sz="3600" dirty="0" smtClean="0">
              <a:solidFill>
                <a:srgbClr val="FFC000"/>
              </a:solidFill>
              <a:latin typeface="NikoshBAN" pitchFamily="2" charset="0"/>
              <a:cs typeface="NikoshBAN" pitchFamily="2" charset="0"/>
            </a:endParaRPr>
          </a:p>
          <a:p>
            <a:pPr lvl="1"/>
            <a:r>
              <a:rPr lang="en-US" sz="3200" dirty="0" smtClean="0">
                <a:solidFill>
                  <a:srgbClr val="FFC000"/>
                </a:solidFill>
                <a:latin typeface="NikoshBAN" pitchFamily="2" charset="0"/>
                <a:cs typeface="NikoshBAN" pitchFamily="2" charset="0"/>
              </a:rPr>
              <a:t>১। </a:t>
            </a:r>
            <a:r>
              <a:rPr lang="en-US" sz="3200" dirty="0" err="1" smtClean="0">
                <a:solidFill>
                  <a:srgbClr val="FFC000"/>
                </a:solidFill>
                <a:latin typeface="NikoshBAN" pitchFamily="2" charset="0"/>
                <a:cs typeface="NikoshBAN" pitchFamily="2" charset="0"/>
              </a:rPr>
              <a:t>দুটি</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সাদা</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ফুলের</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নাম</a:t>
            </a:r>
            <a:r>
              <a:rPr lang="en-US" sz="3200" dirty="0" smtClean="0">
                <a:solidFill>
                  <a:srgbClr val="FFC000"/>
                </a:solidFill>
                <a:latin typeface="NikoshBAN" pitchFamily="2" charset="0"/>
                <a:cs typeface="NikoshBAN" pitchFamily="2" charset="0"/>
              </a:rPr>
              <a:t> </a:t>
            </a:r>
            <a:r>
              <a:rPr lang="bn-BD" sz="3200" dirty="0" smtClean="0">
                <a:solidFill>
                  <a:srgbClr val="FFC000"/>
                </a:solidFill>
                <a:latin typeface="NikoshBAN" pitchFamily="2" charset="0"/>
                <a:cs typeface="NikoshBAN" pitchFamily="2" charset="0"/>
              </a:rPr>
              <a:t>বলো</a:t>
            </a:r>
            <a:r>
              <a:rPr lang="en-US" sz="3200" dirty="0" smtClean="0">
                <a:solidFill>
                  <a:srgbClr val="FFC000"/>
                </a:solidFill>
                <a:latin typeface="NikoshBAN" pitchFamily="2" charset="0"/>
                <a:cs typeface="NikoshBAN" pitchFamily="2" charset="0"/>
              </a:rPr>
              <a:t>?</a:t>
            </a:r>
            <a:endParaRPr lang="en-US" sz="3200" dirty="0" smtClean="0">
              <a:solidFill>
                <a:srgbClr val="FFC000"/>
              </a:solidFill>
              <a:latin typeface="NikoshBAN" pitchFamily="2" charset="0"/>
              <a:cs typeface="NikoshBAN" pitchFamily="2" charset="0"/>
            </a:endParaRPr>
          </a:p>
          <a:p>
            <a:pPr lvl="1"/>
            <a:r>
              <a:rPr lang="en-US" sz="3200" dirty="0" smtClean="0">
                <a:solidFill>
                  <a:srgbClr val="FFC000"/>
                </a:solidFill>
                <a:latin typeface="NikoshBAN" pitchFamily="2" charset="0"/>
                <a:cs typeface="NikoshBAN" pitchFamily="2" charset="0"/>
              </a:rPr>
              <a:t>২</a:t>
            </a:r>
            <a:r>
              <a:rPr lang="bn-BD" sz="3200" dirty="0" smtClean="0">
                <a:solidFill>
                  <a:srgbClr val="FFC000"/>
                </a:solidFill>
                <a:latin typeface="NikoshBAN" pitchFamily="2" charset="0"/>
                <a:cs typeface="NikoshBAN" pitchFamily="2" charset="0"/>
              </a:rPr>
              <a:t>।</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কোন</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ফুল</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মিষ্টি</a:t>
            </a:r>
            <a:r>
              <a:rPr lang="en-US" sz="3200" dirty="0" smtClean="0">
                <a:solidFill>
                  <a:srgbClr val="FFC000"/>
                </a:solidFill>
                <a:latin typeface="NikoshBAN" pitchFamily="2" charset="0"/>
                <a:cs typeface="NikoshBAN" pitchFamily="2" charset="0"/>
              </a:rPr>
              <a:t> গ</a:t>
            </a:r>
            <a:r>
              <a:rPr lang="bn-BD" sz="3200" dirty="0" smtClean="0">
                <a:solidFill>
                  <a:srgbClr val="FFC000"/>
                </a:solidFill>
                <a:latin typeface="NikoshBAN" pitchFamily="2" charset="0"/>
                <a:cs typeface="NikoshBAN" pitchFamily="2" charset="0"/>
              </a:rPr>
              <a:t>ন্ধে</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ভরিয়ে</a:t>
            </a:r>
            <a:r>
              <a:rPr lang="en-US" sz="3200" dirty="0" smtClean="0">
                <a:solidFill>
                  <a:srgbClr val="FFC000"/>
                </a:solidFill>
                <a:latin typeface="NikoshBAN" pitchFamily="2" charset="0"/>
                <a:cs typeface="NikoshBAN" pitchFamily="2" charset="0"/>
              </a:rPr>
              <a:t> </a:t>
            </a:r>
            <a:r>
              <a:rPr lang="en-US" sz="3200" dirty="0" err="1" smtClean="0">
                <a:solidFill>
                  <a:srgbClr val="FFC000"/>
                </a:solidFill>
                <a:latin typeface="NikoshBAN" pitchFamily="2" charset="0"/>
                <a:cs typeface="NikoshBAN" pitchFamily="2" charset="0"/>
              </a:rPr>
              <a:t>দেয়</a:t>
            </a:r>
            <a:r>
              <a:rPr lang="en-US" sz="3200" dirty="0" smtClean="0">
                <a:solidFill>
                  <a:srgbClr val="FFC000"/>
                </a:solidFill>
                <a:latin typeface="NikoshBAN" pitchFamily="2" charset="0"/>
                <a:cs typeface="NikoshBAN" pitchFamily="2" charset="0"/>
              </a:rPr>
              <a:t>?</a:t>
            </a:r>
          </a:p>
          <a:p>
            <a:pPr lvl="1"/>
            <a:r>
              <a:rPr lang="en-US" sz="3600" dirty="0" err="1" smtClean="0">
                <a:solidFill>
                  <a:srgbClr val="FF0000"/>
                </a:solidFill>
                <a:latin typeface="NikoshBAN" pitchFamily="2" charset="0"/>
                <a:cs typeface="NikoshBAN" pitchFamily="2" charset="0"/>
              </a:rPr>
              <a:t>লাল</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দলঃ</a:t>
            </a:r>
            <a:endParaRPr lang="en-US" sz="3600" dirty="0" smtClean="0">
              <a:solidFill>
                <a:srgbClr val="FF0000"/>
              </a:solidFill>
              <a:latin typeface="NikoshBAN" pitchFamily="2" charset="0"/>
              <a:cs typeface="NikoshBAN" pitchFamily="2" charset="0"/>
            </a:endParaRPr>
          </a:p>
          <a:p>
            <a:pPr lvl="1"/>
            <a:r>
              <a:rPr lang="en-US" sz="3200" dirty="0" smtClean="0">
                <a:solidFill>
                  <a:srgbClr val="FF0000"/>
                </a:solidFill>
                <a:latin typeface="NikoshBAN" pitchFamily="2" charset="0"/>
                <a:cs typeface="NikoshBAN" pitchFamily="2" charset="0"/>
              </a:rPr>
              <a:t>১। </a:t>
            </a:r>
            <a:r>
              <a:rPr lang="en-US" sz="3200" dirty="0" err="1" smtClean="0">
                <a:solidFill>
                  <a:srgbClr val="FF0000"/>
                </a:solidFill>
                <a:latin typeface="NikoshBAN" pitchFamily="2" charset="0"/>
                <a:cs typeface="NikoshBAN" pitchFamily="2" charset="0"/>
              </a:rPr>
              <a:t>সারা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বছর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ফোটে</a:t>
            </a:r>
            <a:r>
              <a:rPr lang="en-US" sz="3200" dirty="0" smtClean="0">
                <a:solidFill>
                  <a:srgbClr val="FF0000"/>
                </a:solidFill>
                <a:latin typeface="NikoshBAN" pitchFamily="2" charset="0"/>
                <a:cs typeface="NikoshBAN" pitchFamily="2" charset="0"/>
              </a:rPr>
              <a:t> </a:t>
            </a:r>
            <a:r>
              <a:rPr lang="bn-BD" sz="3200" dirty="0" smtClean="0">
                <a:solidFill>
                  <a:srgbClr val="FF0000"/>
                </a:solidFill>
                <a:latin typeface="NikoshBAN" pitchFamily="2" charset="0"/>
                <a:cs typeface="NikoshBAN" pitchFamily="2" charset="0"/>
              </a:rPr>
              <a:t>এমন </a:t>
            </a:r>
            <a:r>
              <a:rPr lang="en-US" sz="3200" dirty="0" err="1" smtClean="0">
                <a:solidFill>
                  <a:srgbClr val="FF0000"/>
                </a:solidFill>
                <a:latin typeface="NikoshBAN" pitchFamily="2" charset="0"/>
                <a:cs typeface="NikoshBAN" pitchFamily="2" charset="0"/>
              </a:rPr>
              <a:t>দুটি</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ফুলের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নাম</a:t>
            </a:r>
            <a:r>
              <a:rPr lang="bn-BD" sz="3200" dirty="0" smtClean="0">
                <a:solidFill>
                  <a:srgbClr val="FF0000"/>
                </a:solidFill>
                <a:latin typeface="NikoshBAN" pitchFamily="2" charset="0"/>
                <a:cs typeface="NikoshBAN" pitchFamily="2" charset="0"/>
              </a:rPr>
              <a:t> </a:t>
            </a:r>
            <a:r>
              <a:rPr lang="bn-BD" sz="3200" dirty="0" smtClean="0">
                <a:solidFill>
                  <a:srgbClr val="FF0000"/>
                </a:solidFill>
                <a:latin typeface="NikoshBAN" pitchFamily="2" charset="0"/>
                <a:cs typeface="NikoshBAN" pitchFamily="2" charset="0"/>
              </a:rPr>
              <a:t>বলো</a:t>
            </a:r>
            <a:r>
              <a:rPr lang="en-US" sz="3200" dirty="0" smtClean="0">
                <a:solidFill>
                  <a:srgbClr val="FF0000"/>
                </a:solidFill>
                <a:latin typeface="NikoshBAN" pitchFamily="2" charset="0"/>
                <a:cs typeface="NikoshBAN" pitchFamily="2" charset="0"/>
              </a:rPr>
              <a:t> </a:t>
            </a:r>
            <a:r>
              <a:rPr lang="en-US" sz="3200" dirty="0" smtClean="0">
                <a:solidFill>
                  <a:srgbClr val="FF0000"/>
                </a:solidFill>
                <a:latin typeface="NikoshBAN" pitchFamily="2" charset="0"/>
                <a:cs typeface="NikoshBAN" pitchFamily="2" charset="0"/>
              </a:rPr>
              <a:t>?</a:t>
            </a:r>
          </a:p>
          <a:p>
            <a:pPr lvl="1"/>
            <a:r>
              <a:rPr lang="en-US" sz="3200" dirty="0" smtClean="0">
                <a:solidFill>
                  <a:srgbClr val="FF0000"/>
                </a:solidFill>
                <a:latin typeface="NikoshBAN" pitchFamily="2" charset="0"/>
                <a:cs typeface="NikoshBAN" pitchFamily="2" charset="0"/>
              </a:rPr>
              <a:t>২। </a:t>
            </a:r>
            <a:r>
              <a:rPr lang="en-US" sz="3200" dirty="0" err="1" smtClean="0">
                <a:solidFill>
                  <a:srgbClr val="FF0000"/>
                </a:solidFill>
                <a:latin typeface="NikoshBAN" pitchFamily="2" charset="0"/>
                <a:cs typeface="NikoshBAN" pitchFamily="2" charset="0"/>
              </a:rPr>
              <a:t>দুটি</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লাল</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ফুলের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নাম</a:t>
            </a:r>
            <a:r>
              <a:rPr lang="en-US" sz="3200" dirty="0" smtClean="0">
                <a:solidFill>
                  <a:srgbClr val="FF0000"/>
                </a:solidFill>
                <a:latin typeface="NikoshBAN" pitchFamily="2" charset="0"/>
                <a:cs typeface="NikoshBAN" pitchFamily="2" charset="0"/>
              </a:rPr>
              <a:t> </a:t>
            </a:r>
            <a:r>
              <a:rPr lang="bn-BD" sz="3200" dirty="0" smtClean="0">
                <a:solidFill>
                  <a:srgbClr val="FF0000"/>
                </a:solidFill>
                <a:latin typeface="NikoshBAN" pitchFamily="2" charset="0"/>
                <a:cs typeface="NikoshBAN" pitchFamily="2" charset="0"/>
              </a:rPr>
              <a:t>বলো</a:t>
            </a:r>
            <a:r>
              <a:rPr lang="en-US" sz="3200" dirty="0" smtClean="0">
                <a:latin typeface="NikoshBAN" pitchFamily="2" charset="0"/>
                <a:cs typeface="NikoshBAN" pitchFamily="2" charset="0"/>
              </a:rPr>
              <a:t> </a:t>
            </a:r>
            <a:r>
              <a:rPr lang="en-US" sz="3200" dirty="0" smtClean="0">
                <a:solidFill>
                  <a:srgbClr val="FF0000"/>
                </a:solidFill>
                <a:latin typeface="NikoshBAN" pitchFamily="2" charset="0"/>
                <a:cs typeface="NikoshBAN" pitchFamily="2" charset="0"/>
              </a:rPr>
              <a:t>?</a:t>
            </a:r>
          </a:p>
          <a:p>
            <a:pPr lvl="1"/>
            <a:r>
              <a:rPr lang="en-US" sz="3600" dirty="0" err="1" smtClean="0">
                <a:solidFill>
                  <a:srgbClr val="00B050"/>
                </a:solidFill>
                <a:latin typeface="NikoshBAN" pitchFamily="2" charset="0"/>
                <a:cs typeface="NikoshBAN" pitchFamily="2" charset="0"/>
              </a:rPr>
              <a:t>সবুজ</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দলঃ</a:t>
            </a:r>
            <a:endParaRPr lang="en-US" sz="3600" dirty="0" smtClean="0">
              <a:solidFill>
                <a:srgbClr val="00B050"/>
              </a:solidFill>
              <a:latin typeface="NikoshBAN" pitchFamily="2" charset="0"/>
              <a:cs typeface="NikoshBAN" pitchFamily="2" charset="0"/>
            </a:endParaRPr>
          </a:p>
          <a:p>
            <a:pPr lvl="1"/>
            <a:r>
              <a:rPr lang="en-US" sz="3200" dirty="0" smtClean="0">
                <a:solidFill>
                  <a:srgbClr val="00B050"/>
                </a:solidFill>
                <a:latin typeface="NikoshBAN" pitchFamily="2" charset="0"/>
                <a:cs typeface="NikoshBAN" pitchFamily="2" charset="0"/>
              </a:rPr>
              <a:t>১। </a:t>
            </a:r>
            <a:r>
              <a:rPr lang="en-US" sz="3200" dirty="0" err="1" smtClean="0">
                <a:solidFill>
                  <a:srgbClr val="00B050"/>
                </a:solidFill>
                <a:latin typeface="NikoshBAN" pitchFamily="2" charset="0"/>
                <a:cs typeface="NikoshBAN" pitchFamily="2" charset="0"/>
              </a:rPr>
              <a:t>কোন</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ফুলের</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সুবাস</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নেই</a:t>
            </a:r>
            <a:r>
              <a:rPr lang="en-US" sz="3200" dirty="0" smtClean="0">
                <a:solidFill>
                  <a:srgbClr val="00B050"/>
                </a:solidFill>
                <a:latin typeface="NikoshBAN" pitchFamily="2" charset="0"/>
                <a:cs typeface="NikoshBAN" pitchFamily="2" charset="0"/>
              </a:rPr>
              <a:t> ?</a:t>
            </a:r>
          </a:p>
          <a:p>
            <a:pPr lvl="1"/>
            <a:r>
              <a:rPr lang="en-US" sz="3200" dirty="0" smtClean="0">
                <a:solidFill>
                  <a:srgbClr val="00B050"/>
                </a:solidFill>
                <a:latin typeface="NikoshBAN" pitchFamily="2" charset="0"/>
                <a:cs typeface="NikoshBAN" pitchFamily="2" charset="0"/>
              </a:rPr>
              <a:t>২।</a:t>
            </a:r>
            <a:r>
              <a:rPr lang="bn-BD"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গোলাপ</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কোন</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কোন</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রঙ</a:t>
            </a:r>
            <a:r>
              <a:rPr lang="bn-BD" sz="3200" dirty="0" smtClean="0">
                <a:solidFill>
                  <a:srgbClr val="00B050"/>
                </a:solidFill>
                <a:latin typeface="NikoshBAN" pitchFamily="2" charset="0"/>
                <a:cs typeface="NikoshBAN" pitchFamily="2" charset="0"/>
              </a:rPr>
              <a:t>ের</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হয়</a:t>
            </a:r>
            <a:r>
              <a:rPr lang="en-US" sz="3200" dirty="0" smtClean="0">
                <a:solidFill>
                  <a:srgbClr val="00B050"/>
                </a:solidFill>
                <a:latin typeface="NikoshBAN" pitchFamily="2" charset="0"/>
                <a:cs typeface="NikoshBAN" pitchFamily="2" charset="0"/>
              </a:rPr>
              <a:t>?</a:t>
            </a:r>
            <a:endParaRPr lang="bn-BD" sz="3200" dirty="0" smtClean="0">
              <a:solidFill>
                <a:srgbClr val="00B050"/>
              </a:solidFill>
              <a:latin typeface="NikoshBAN" pitchFamily="2" charset="0"/>
              <a:cs typeface="NikoshBAN" pitchFamily="2" charset="0"/>
            </a:endParaRPr>
          </a:p>
          <a:p>
            <a:pPr lvl="1"/>
            <a:r>
              <a:rPr lang="bn-BD" sz="3200" dirty="0" smtClean="0">
                <a:latin typeface="NikoshBAN" pitchFamily="2" charset="0"/>
                <a:cs typeface="NikoshBAN" pitchFamily="2" charset="0"/>
              </a:rPr>
              <a:t>(আলাদা আলাদা কার্ডে কাজগুলো লিখে প্রত্যেক দলকে দিয়ে দেব) </a:t>
            </a:r>
            <a:endParaRPr lang="en-US" sz="3200" dirty="0" smtClean="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066800"/>
            <a:ext cx="8534400" cy="4247317"/>
          </a:xfrm>
          <a:prstGeom prst="rect">
            <a:avLst/>
          </a:prstGeom>
          <a:blipFill>
            <a:blip r:embed="rId2"/>
            <a:tile tx="0" ty="0" sx="100000" sy="100000" flip="none" algn="tl"/>
          </a:blipFill>
          <a:ln w="76200">
            <a:solidFill>
              <a:srgbClr val="FFFF00"/>
            </a:solidFill>
          </a:ln>
        </p:spPr>
        <p:txBody>
          <a:bodyPr wrap="square" rtlCol="0">
            <a:spAutoFit/>
          </a:bodyPr>
          <a:lstStyle/>
          <a:p>
            <a:pPr algn="ctr"/>
            <a:r>
              <a:rPr lang="bn-BD" sz="5400" dirty="0" smtClean="0">
                <a:solidFill>
                  <a:srgbClr val="FF0000"/>
                </a:solidFill>
                <a:latin typeface="NikoshBAN" pitchFamily="2" charset="0"/>
                <a:cs typeface="NikoshBAN" pitchFamily="2" charset="0"/>
              </a:rPr>
              <a:t>একক কাজ</a:t>
            </a:r>
            <a:endParaRPr lang="en-US" sz="5400" dirty="0" smtClean="0">
              <a:solidFill>
                <a:srgbClr val="FF0000"/>
              </a:solidFill>
              <a:latin typeface="NikoshBAN" pitchFamily="2" charset="0"/>
              <a:cs typeface="NikoshBAN" pitchFamily="2" charset="0"/>
            </a:endParaRPr>
          </a:p>
          <a:p>
            <a:r>
              <a:rPr lang="en-US" sz="5400" dirty="0" smtClean="0">
                <a:latin typeface="NikoshBAN" pitchFamily="2" charset="0"/>
                <a:cs typeface="NikoshBAN" pitchFamily="2" charset="0"/>
              </a:rPr>
              <a:t>১।তোমার </a:t>
            </a:r>
            <a:r>
              <a:rPr lang="en-US" sz="5400" dirty="0" err="1" smtClean="0">
                <a:latin typeface="NikoshBAN" pitchFamily="2" charset="0"/>
                <a:cs typeface="NikoshBAN" pitchFamily="2" charset="0"/>
              </a:rPr>
              <a:t>জানা</a:t>
            </a:r>
            <a:r>
              <a:rPr lang="en-US" sz="5400" dirty="0" smtClean="0">
                <a:latin typeface="NikoshBAN" pitchFamily="2" charset="0"/>
                <a:cs typeface="NikoshBAN" pitchFamily="2" charset="0"/>
              </a:rPr>
              <a:t> </a:t>
            </a:r>
            <a:r>
              <a:rPr lang="bn-BD" sz="5400" dirty="0" smtClean="0">
                <a:latin typeface="NikoshBAN" pitchFamily="2" charset="0"/>
                <a:cs typeface="NikoshBAN" pitchFamily="2" charset="0"/>
              </a:rPr>
              <a:t>পাঁচ</a:t>
            </a:r>
            <a:r>
              <a:rPr lang="en-US" sz="5400" dirty="0" err="1" smtClean="0">
                <a:latin typeface="NikoshBAN" pitchFamily="2" charset="0"/>
                <a:cs typeface="NikoshBAN" pitchFamily="2" charset="0"/>
              </a:rPr>
              <a:t>টি</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ফুলের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নাম</a:t>
            </a:r>
            <a:r>
              <a:rPr lang="bn-BD" sz="5400" dirty="0" smtClean="0">
                <a:latin typeface="NikoshBAN" pitchFamily="2" charset="0"/>
                <a:cs typeface="NikoshBAN" pitchFamily="2" charset="0"/>
              </a:rPr>
              <a:t> লেখ</a:t>
            </a:r>
            <a:r>
              <a:rPr lang="en-US" sz="5400" dirty="0" smtClean="0">
                <a:latin typeface="NikoshBAN" pitchFamily="2" charset="0"/>
                <a:cs typeface="NikoshBAN" pitchFamily="2" charset="0"/>
              </a:rPr>
              <a:t>?</a:t>
            </a:r>
          </a:p>
          <a:p>
            <a:r>
              <a:rPr lang="en-US" sz="5400" dirty="0" smtClean="0">
                <a:latin typeface="NikoshBAN" pitchFamily="2" charset="0"/>
                <a:cs typeface="NikoshBAN" pitchFamily="2" charset="0"/>
              </a:rPr>
              <a:t>২। </a:t>
            </a:r>
            <a:r>
              <a:rPr lang="en-US" sz="5400" dirty="0" err="1" smtClean="0">
                <a:latin typeface="NikoshBAN" pitchFamily="2" charset="0"/>
                <a:cs typeface="NikoshBAN" pitchFamily="2" charset="0"/>
              </a:rPr>
              <a:t>গাঁদা</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ফুলের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কেমন</a:t>
            </a:r>
            <a:r>
              <a:rPr lang="en-US" sz="5400" dirty="0" smtClean="0">
                <a:latin typeface="NikoshBAN" pitchFamily="2" charset="0"/>
                <a:cs typeface="NikoshBAN" pitchFamily="2" charset="0"/>
              </a:rPr>
              <a:t> ?</a:t>
            </a:r>
            <a:endParaRPr lang="bn-BD" sz="5400" dirty="0">
              <a:latin typeface="NikoshBAN" pitchFamily="2" charset="0"/>
              <a:cs typeface="NikoshBAN" pitchFamily="2" charset="0"/>
            </a:endParaRPr>
          </a:p>
          <a:p>
            <a:r>
              <a:rPr lang="bn-BD" sz="5400" dirty="0" smtClean="0">
                <a:latin typeface="NikoshBAN" pitchFamily="2" charset="0"/>
                <a:cs typeface="NikoshBAN" pitchFamily="2" charset="0"/>
              </a:rPr>
              <a:t>৩। ষ্ণ এর মধ্যে কোন কোন বর্ণ রয়েছে?</a:t>
            </a:r>
          </a:p>
          <a:p>
            <a:endParaRPr lang="en-US" sz="54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8229600" cy="4708981"/>
          </a:xfrm>
          <a:prstGeom prst="rect">
            <a:avLst/>
          </a:prstGeom>
          <a:noFill/>
        </p:spPr>
        <p:txBody>
          <a:bodyPr wrap="square" rtlCol="0">
            <a:spAutoFit/>
          </a:bodyPr>
          <a:lstStyle/>
          <a:p>
            <a:pPr algn="ctr"/>
            <a:r>
              <a:rPr lang="bn-BD" sz="6000" u="sng" dirty="0" smtClean="0">
                <a:latin typeface="NikoshBAN" panose="02000000000000000000" pitchFamily="2" charset="0"/>
                <a:cs typeface="NikoshBAN" panose="02000000000000000000" pitchFamily="2" charset="0"/>
              </a:rPr>
              <a:t>কুইজ</a:t>
            </a:r>
          </a:p>
          <a:p>
            <a:pPr algn="just"/>
            <a:r>
              <a:rPr lang="bn-BD" sz="4000" dirty="0" smtClean="0">
                <a:latin typeface="NikoshBAN" panose="02000000000000000000" pitchFamily="2" charset="0"/>
                <a:cs typeface="NikoshBAN" panose="02000000000000000000" pitchFamily="2" charset="0"/>
              </a:rPr>
              <a:t>শ্রেণির সকল শিক্ষার্থীকে দুটি দলে ভাগ করবো। উভয় দলকে আজকের পাঠ্যাংশ থেকে ৫টি করে প্রশ্ন তৈরি করতে বলবো যা তারা বিপক্ষ দলকে জিজ্ঞাসা করবে। প্রত্যেক দলকে সঠিক উত্তরের জন্য এক পয়েন্ট দেওয়া হবে। বিজয়ী দলকে করতালির মাধ্যমে অভিনন্দিত করা হবে।</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6946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6504"/>
            <a:ext cx="8686800" cy="5324535"/>
          </a:xfrm>
          <a:prstGeom prst="rect">
            <a:avLst/>
          </a:prstGeom>
          <a:noFill/>
        </p:spPr>
        <p:txBody>
          <a:bodyPr wrap="square" rtlCol="0">
            <a:spAutoFit/>
          </a:bodyPr>
          <a:lstStyle/>
          <a:p>
            <a:pPr algn="ctr"/>
            <a:r>
              <a:rPr lang="bn-BD" sz="6000" u="sng" dirty="0" smtClean="0">
                <a:latin typeface="NikoshBAN" panose="02000000000000000000" pitchFamily="2" charset="0"/>
                <a:cs typeface="NikoshBAN" panose="02000000000000000000" pitchFamily="2" charset="0"/>
              </a:rPr>
              <a:t>শব্দের টেনিস খেলা</a:t>
            </a:r>
          </a:p>
          <a:p>
            <a:pPr algn="just"/>
            <a:r>
              <a:rPr lang="bn-BD" sz="4000" dirty="0" smtClean="0">
                <a:latin typeface="NikoshBAN" panose="02000000000000000000" pitchFamily="2" charset="0"/>
                <a:cs typeface="NikoshBAN" panose="02000000000000000000" pitchFamily="2" charset="0"/>
              </a:rPr>
              <a:t>শিক্ষার্থীরা মুখোমুখি দাঁড়াবে এবং না থামতে বলা পর্যন্ত নির্ধারিত বিষয়ে একজনের পর অন্যজন একটি করে শব্দ বলতে থাকবে (কমপক্ষে ৫টি)। বিষয়গুলো নিম্নরুপ-</a:t>
            </a:r>
          </a:p>
          <a:p>
            <a:pPr lvl="1"/>
            <a:r>
              <a:rPr lang="bn-BD" sz="4000" dirty="0" smtClean="0">
                <a:latin typeface="NikoshBAN" panose="02000000000000000000" pitchFamily="2" charset="0"/>
                <a:cs typeface="NikoshBAN" panose="02000000000000000000" pitchFamily="2" charset="0"/>
              </a:rPr>
              <a:t>১। সাদা ফুলের নাম</a:t>
            </a:r>
          </a:p>
          <a:p>
            <a:pPr lvl="1"/>
            <a:r>
              <a:rPr lang="bn-BD" sz="4000" dirty="0" smtClean="0">
                <a:latin typeface="NikoshBAN" panose="02000000000000000000" pitchFamily="2" charset="0"/>
                <a:cs typeface="NikoshBAN" panose="02000000000000000000" pitchFamily="2" charset="0"/>
              </a:rPr>
              <a:t>২। লাল ফুলের নাম</a:t>
            </a:r>
          </a:p>
          <a:p>
            <a:pPr lvl="1"/>
            <a:r>
              <a:rPr lang="bn-BD" sz="4000" dirty="0" smtClean="0">
                <a:latin typeface="NikoshBAN" panose="02000000000000000000" pitchFamily="2" charset="0"/>
                <a:cs typeface="NikoshBAN" panose="02000000000000000000" pitchFamily="2" charset="0"/>
              </a:rPr>
              <a:t>৩। সুগন্ধি ফুলের নাম</a:t>
            </a:r>
          </a:p>
          <a:p>
            <a:pPr algn="ct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50764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Rectangle 2"/>
          <p:cNvSpPr/>
          <p:nvPr/>
        </p:nvSpPr>
        <p:spPr>
          <a:xfrm>
            <a:off x="1524000" y="838200"/>
            <a:ext cx="7315200" cy="3600986"/>
          </a:xfrm>
          <a:prstGeom prst="rect">
            <a:avLst/>
          </a:prstGeom>
        </p:spPr>
        <p:txBody>
          <a:bodyPr wrap="square">
            <a:spAutoFit/>
          </a:bodyPr>
          <a:lstStyle/>
          <a:p>
            <a:pPr algn="ctr">
              <a:spcBef>
                <a:spcPct val="0"/>
              </a:spcBef>
            </a:pPr>
            <a:r>
              <a:rPr lang="bn-BD" sz="6600" dirty="0">
                <a:solidFill>
                  <a:schemeClr val="accent2">
                    <a:lumMod val="50000"/>
                  </a:schemeClr>
                </a:solidFill>
                <a:latin typeface="NikoshBAN" panose="02000000000000000000" pitchFamily="2" charset="0"/>
                <a:cs typeface="NikoshBAN" panose="02000000000000000000" pitchFamily="2" charset="0"/>
              </a:rPr>
              <a:t>শাহানাজ পারভীন</a:t>
            </a:r>
            <a:endParaRPr lang="en-US" sz="6600" dirty="0">
              <a:solidFill>
                <a:schemeClr val="accent2">
                  <a:lumMod val="50000"/>
                </a:schemeClr>
              </a:solidFill>
              <a:latin typeface="NikoshBAN" panose="02000000000000000000" pitchFamily="2" charset="0"/>
              <a:cs typeface="NikoshBAN" panose="02000000000000000000" pitchFamily="2" charset="0"/>
            </a:endParaRPr>
          </a:p>
          <a:p>
            <a:pPr algn="ctr">
              <a:spcBef>
                <a:spcPct val="0"/>
              </a:spcBef>
            </a:pPr>
            <a:r>
              <a:rPr lang="en-US" sz="5400" dirty="0" err="1">
                <a:solidFill>
                  <a:schemeClr val="accent2">
                    <a:lumMod val="50000"/>
                  </a:schemeClr>
                </a:solidFill>
                <a:latin typeface="NikoshBAN" panose="02000000000000000000" pitchFamily="2" charset="0"/>
                <a:cs typeface="NikoshBAN" panose="02000000000000000000" pitchFamily="2" charset="0"/>
              </a:rPr>
              <a:t>সহকারি</a:t>
            </a:r>
            <a:r>
              <a:rPr lang="en-US" sz="5400" dirty="0">
                <a:solidFill>
                  <a:schemeClr val="accent2">
                    <a:lumMod val="50000"/>
                  </a:schemeClr>
                </a:solidFill>
                <a:latin typeface="NikoshBAN" panose="02000000000000000000" pitchFamily="2" charset="0"/>
                <a:cs typeface="NikoshBAN" panose="02000000000000000000" pitchFamily="2" charset="0"/>
              </a:rPr>
              <a:t> </a:t>
            </a:r>
            <a:r>
              <a:rPr lang="en-US" sz="5400" dirty="0" err="1">
                <a:solidFill>
                  <a:schemeClr val="accent2">
                    <a:lumMod val="50000"/>
                  </a:schemeClr>
                </a:solidFill>
                <a:latin typeface="NikoshBAN" panose="02000000000000000000" pitchFamily="2" charset="0"/>
                <a:cs typeface="NikoshBAN" panose="02000000000000000000" pitchFamily="2" charset="0"/>
              </a:rPr>
              <a:t>শিক্ষক</a:t>
            </a:r>
            <a:endParaRPr lang="en-US" sz="5400" dirty="0">
              <a:solidFill>
                <a:schemeClr val="accent2">
                  <a:lumMod val="50000"/>
                </a:schemeClr>
              </a:solidFill>
              <a:latin typeface="NikoshBAN" panose="02000000000000000000" pitchFamily="2" charset="0"/>
              <a:cs typeface="NikoshBAN" panose="02000000000000000000" pitchFamily="2" charset="0"/>
            </a:endParaRPr>
          </a:p>
          <a:p>
            <a:pPr algn="ctr">
              <a:spcBef>
                <a:spcPct val="0"/>
              </a:spcBef>
            </a:pPr>
            <a:r>
              <a:rPr lang="bn-BD" sz="5400" dirty="0" smtClean="0">
                <a:solidFill>
                  <a:schemeClr val="accent2">
                    <a:lumMod val="50000"/>
                  </a:schemeClr>
                </a:solidFill>
                <a:latin typeface="NikoshBAN" panose="02000000000000000000" pitchFamily="2" charset="0"/>
                <a:cs typeface="NikoshBAN" panose="02000000000000000000" pitchFamily="2" charset="0"/>
              </a:rPr>
              <a:t>পারলা সরকারি প্রাথমিক </a:t>
            </a:r>
            <a:r>
              <a:rPr lang="en-US" sz="5400" dirty="0" err="1" smtClean="0">
                <a:solidFill>
                  <a:schemeClr val="accent2">
                    <a:lumMod val="50000"/>
                  </a:schemeClr>
                </a:solidFill>
                <a:latin typeface="NikoshBAN" panose="02000000000000000000" pitchFamily="2" charset="0"/>
                <a:cs typeface="NikoshBAN" panose="02000000000000000000" pitchFamily="2" charset="0"/>
              </a:rPr>
              <a:t>বিদ্যালয়</a:t>
            </a:r>
            <a:r>
              <a:rPr lang="bn-BD" sz="5400" dirty="0">
                <a:solidFill>
                  <a:schemeClr val="accent2">
                    <a:lumMod val="50000"/>
                  </a:schemeClr>
                </a:solidFill>
                <a:latin typeface="NikoshBAN" panose="02000000000000000000" pitchFamily="2" charset="0"/>
                <a:cs typeface="NikoshBAN" panose="02000000000000000000" pitchFamily="2" charset="0"/>
              </a:rPr>
              <a:t>,</a:t>
            </a:r>
            <a:endParaRPr lang="en-US" sz="5400" dirty="0">
              <a:solidFill>
                <a:schemeClr val="accent2">
                  <a:lumMod val="50000"/>
                </a:schemeClr>
              </a:solidFill>
              <a:latin typeface="NikoshBAN" panose="02000000000000000000" pitchFamily="2" charset="0"/>
              <a:cs typeface="NikoshBAN" panose="02000000000000000000" pitchFamily="2" charset="0"/>
            </a:endParaRPr>
          </a:p>
          <a:p>
            <a:pPr algn="ctr">
              <a:spcBef>
                <a:spcPct val="0"/>
              </a:spcBef>
            </a:pPr>
            <a:r>
              <a:rPr lang="en-US" sz="5400" dirty="0" err="1">
                <a:solidFill>
                  <a:schemeClr val="accent2">
                    <a:lumMod val="50000"/>
                  </a:schemeClr>
                </a:solidFill>
                <a:latin typeface="NikoshBAN" panose="02000000000000000000" pitchFamily="2" charset="0"/>
                <a:cs typeface="NikoshBAN" panose="02000000000000000000" pitchFamily="2" charset="0"/>
              </a:rPr>
              <a:t>মাগুরা</a:t>
            </a:r>
            <a:r>
              <a:rPr lang="en-US" sz="5400" dirty="0">
                <a:solidFill>
                  <a:schemeClr val="accent2">
                    <a:lumMod val="50000"/>
                  </a:schemeClr>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259349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1000" y="1136073"/>
            <a:ext cx="8382000" cy="5721927"/>
            <a:chOff x="381000" y="1136073"/>
            <a:chExt cx="8382000" cy="5721927"/>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6363" t="60150" r="34091"/>
            <a:stretch/>
          </p:blipFill>
          <p:spPr>
            <a:xfrm>
              <a:off x="2895600" y="5226792"/>
              <a:ext cx="2819400" cy="1631208"/>
            </a:xfrm>
            <a:prstGeom prst="rect">
              <a:avLst/>
            </a:prstGeom>
          </p:spPr>
        </p:pic>
        <p:pic>
          <p:nvPicPr>
            <p:cNvPr id="3" name="Picture 2" descr="m1.jpg"/>
            <p:cNvPicPr>
              <a:picLocks noChangeAspect="1"/>
            </p:cNvPicPr>
            <p:nvPr/>
          </p:nvPicPr>
          <p:blipFill rotWithShape="1">
            <a:blip r:embed="rId3"/>
            <a:srcRect l="12644" t="2525" r="16092"/>
            <a:stretch/>
          </p:blipFill>
          <p:spPr>
            <a:xfrm>
              <a:off x="381000" y="1136073"/>
              <a:ext cx="8382000" cy="4090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TextBox 1"/>
          <p:cNvSpPr txBox="1"/>
          <p:nvPr/>
        </p:nvSpPr>
        <p:spPr>
          <a:xfrm>
            <a:off x="1828800" y="0"/>
            <a:ext cx="5791200" cy="1323439"/>
          </a:xfrm>
          <a:prstGeom prst="rect">
            <a:avLst/>
          </a:prstGeom>
          <a:noFill/>
        </p:spPr>
        <p:txBody>
          <a:bodyPr wrap="square" rtlCol="0">
            <a:spAutoFit/>
          </a:bodyPr>
          <a:lstStyle/>
          <a:p>
            <a:r>
              <a:rPr lang="en-US" sz="8000" dirty="0" err="1" smtClean="0">
                <a:solidFill>
                  <a:srgbClr val="FF0000"/>
                </a:solidFill>
                <a:latin typeface="NikoshBAN" pitchFamily="2" charset="0"/>
                <a:cs typeface="NikoshBAN" pitchFamily="2" charset="0"/>
              </a:rPr>
              <a:t>সবাইকে</a:t>
            </a:r>
            <a:r>
              <a:rPr lang="en-US" sz="8000" dirty="0" smtClean="0">
                <a:solidFill>
                  <a:srgbClr val="FF0000"/>
                </a:solidFill>
                <a:latin typeface="NikoshBAN" pitchFamily="2" charset="0"/>
                <a:cs typeface="NikoshBAN" pitchFamily="2" charset="0"/>
              </a:rPr>
              <a:t> </a:t>
            </a:r>
            <a:r>
              <a:rPr lang="en-US" sz="8000" dirty="0" err="1" smtClean="0">
                <a:solidFill>
                  <a:srgbClr val="FF0000"/>
                </a:solidFill>
                <a:latin typeface="NikoshBAN" pitchFamily="2" charset="0"/>
                <a:cs typeface="NikoshBAN" pitchFamily="2" charset="0"/>
              </a:rPr>
              <a:t>ধন্যবাদ</a:t>
            </a:r>
            <a:endParaRPr lang="en-US" sz="8000" dirty="0">
              <a:solidFill>
                <a:srgbClr val="FF0000"/>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 presetClass="entr" presetSubtype="0" fill="hold" grpId="1" nodeType="after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par>
                          <p:cTn id="13" fill="hold">
                            <p:stCondLst>
                              <p:cond delay="2500"/>
                            </p:stCondLst>
                            <p:childTnLst>
                              <p:par>
                                <p:cTn id="14" presetID="51" presetClass="exit" presetSubtype="0" fill="hold" nodeType="afterEffect">
                                  <p:stCondLst>
                                    <p:cond delay="1000"/>
                                  </p:stCondLst>
                                  <p:childTnLst>
                                    <p:animEffect transition="out" filter="fade">
                                      <p:cBhvr>
                                        <p:cTn id="15" dur="770" accel="100000">
                                          <p:stCondLst>
                                            <p:cond delay="1230"/>
                                          </p:stCondLst>
                                        </p:cTn>
                                        <p:tgtEl>
                                          <p:spTgt spid="2">
                                            <p:txEl>
                                              <p:pRg st="0" end="0"/>
                                            </p:txEl>
                                          </p:spTgt>
                                        </p:tgtEl>
                                      </p:cBhvr>
                                    </p:animEffect>
                                    <p:animScale>
                                      <p:cBhvr>
                                        <p:cTn id="16" dur="770" accel="100000">
                                          <p:stCondLst>
                                            <p:cond delay="1230"/>
                                          </p:stCondLst>
                                        </p:cTn>
                                        <p:tgtEl>
                                          <p:spTgt spid="2">
                                            <p:txEl>
                                              <p:pRg st="0" end="0"/>
                                            </p:txEl>
                                          </p:spTgt>
                                        </p:tgtEl>
                                      </p:cBhvr>
                                      <p:from x="200000" y="450000"/>
                                      <p:to x="10000" y="10000"/>
                                    </p:animScale>
                                    <p:animScale>
                                      <p:cBhvr>
                                        <p:cTn id="17" dur="1230" decel="100000"/>
                                        <p:tgtEl>
                                          <p:spTgt spid="2">
                                            <p:txEl>
                                              <p:pRg st="0" end="0"/>
                                            </p:txEl>
                                          </p:spTgt>
                                        </p:tgtEl>
                                      </p:cBhvr>
                                      <p:from x="100000" y="100000"/>
                                      <p:to x="200000" y="450000"/>
                                    </p:animScale>
                                    <p:anim from="(ppt_x)" to="(0.5)" calcmode="lin" valueType="num">
                                      <p:cBhvr>
                                        <p:cTn id="18" dur="1230" decel="100000"/>
                                        <p:tgtEl>
                                          <p:spTgt spid="2">
                                            <p:txEl>
                                              <p:pRg st="0" end="0"/>
                                            </p:txEl>
                                          </p:spTgt>
                                        </p:tgtEl>
                                        <p:attrNameLst>
                                          <p:attrName>ppt_x</p:attrName>
                                        </p:attrNameLst>
                                      </p:cBhvr>
                                    </p:anim>
                                    <p:anim from="(0.5)" to="(0.5)" calcmode="lin" valueType="num">
                                      <p:cBhvr>
                                        <p:cTn id="19" dur="770">
                                          <p:stCondLst>
                                            <p:cond delay="1230"/>
                                          </p:stCondLst>
                                        </p:cTn>
                                        <p:tgtEl>
                                          <p:spTgt spid="2">
                                            <p:txEl>
                                              <p:pRg st="0" end="0"/>
                                            </p:txEl>
                                          </p:spTgt>
                                        </p:tgtEl>
                                        <p:attrNameLst>
                                          <p:attrName>ppt_x</p:attrName>
                                        </p:attrNameLst>
                                      </p:cBhvr>
                                    </p:anim>
                                    <p:anim from="(ppt_y)" to="(ppt_y+0.4)" calcmode="lin" valueType="num">
                                      <p:cBhvr>
                                        <p:cTn id="20" dur="1230" decel="100000"/>
                                        <p:tgtEl>
                                          <p:spTgt spid="2">
                                            <p:txEl>
                                              <p:pRg st="0" end="0"/>
                                            </p:txEl>
                                          </p:spTgt>
                                        </p:tgtEl>
                                        <p:attrNameLst>
                                          <p:attrName>ppt_y</p:attrName>
                                        </p:attrNameLst>
                                      </p:cBhvr>
                                    </p:anim>
                                    <p:anim from="(ppt_y)" to="(ppt_y)" calcmode="lin" valueType="num">
                                      <p:cBhvr>
                                        <p:cTn id="21" dur="770">
                                          <p:stCondLst>
                                            <p:cond delay="1230"/>
                                          </p:stCondLst>
                                        </p:cTn>
                                        <p:tgtEl>
                                          <p:spTgt spid="2">
                                            <p:txEl>
                                              <p:pRg st="0" end="0"/>
                                            </p:txEl>
                                          </p:spTgt>
                                        </p:tgtEl>
                                        <p:attrNameLst>
                                          <p:attrName>ppt_y</p:attrName>
                                        </p:attrNameLst>
                                      </p:cBhvr>
                                    </p:anim>
                                    <p:set>
                                      <p:cBhvr>
                                        <p:cTn id="22"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333500" y="1536174"/>
            <a:ext cx="6477000" cy="3785652"/>
          </a:xfrm>
          <a:prstGeom prst="rect">
            <a:avLst/>
          </a:prstGeom>
        </p:spPr>
        <p:txBody>
          <a:bodyPr wrap="square">
            <a:spAutoFit/>
          </a:bodyPr>
          <a:lstStyle/>
          <a:p>
            <a:pPr algn="ctr"/>
            <a:r>
              <a:rPr lang="en-US" sz="4000" dirty="0" err="1" smtClean="0">
                <a:solidFill>
                  <a:srgbClr val="882FBF"/>
                </a:solidFill>
                <a:latin typeface="NikoshBAN" pitchFamily="2" charset="0"/>
                <a:cs typeface="NikoshBAN" pitchFamily="2" charset="0"/>
              </a:rPr>
              <a:t>শ্রেণিঃ</a:t>
            </a:r>
            <a:r>
              <a:rPr lang="bn-BD" sz="4000" dirty="0" smtClean="0">
                <a:solidFill>
                  <a:srgbClr val="882FBF"/>
                </a:solidFill>
                <a:latin typeface="NikoshBAN" pitchFamily="2" charset="0"/>
                <a:cs typeface="NikoshBAN" pitchFamily="2" charset="0"/>
              </a:rPr>
              <a:t> </a:t>
            </a:r>
            <a:r>
              <a:rPr lang="en-US" sz="4000" dirty="0" err="1" smtClean="0">
                <a:solidFill>
                  <a:srgbClr val="882FBF"/>
                </a:solidFill>
                <a:latin typeface="NikoshBAN" pitchFamily="2" charset="0"/>
                <a:cs typeface="NikoshBAN" pitchFamily="2" charset="0"/>
              </a:rPr>
              <a:t>দ্বিতীয়</a:t>
            </a:r>
            <a:endParaRPr lang="en-US" sz="4000" dirty="0">
              <a:solidFill>
                <a:srgbClr val="882FBF"/>
              </a:solidFill>
              <a:latin typeface="NikoshBAN" pitchFamily="2" charset="0"/>
              <a:cs typeface="NikoshBAN" pitchFamily="2" charset="0"/>
            </a:endParaRPr>
          </a:p>
          <a:p>
            <a:pPr algn="ctr"/>
            <a:r>
              <a:rPr lang="en-US" sz="4000" dirty="0" err="1" smtClean="0">
                <a:solidFill>
                  <a:srgbClr val="882FBF"/>
                </a:solidFill>
                <a:latin typeface="NikoshBAN" pitchFamily="2" charset="0"/>
                <a:cs typeface="NikoshBAN" pitchFamily="2" charset="0"/>
              </a:rPr>
              <a:t>বিষয়ঃ</a:t>
            </a:r>
            <a:r>
              <a:rPr lang="bn-BD" sz="4000" dirty="0" smtClean="0">
                <a:solidFill>
                  <a:srgbClr val="882FBF"/>
                </a:solidFill>
                <a:latin typeface="NikoshBAN" pitchFamily="2" charset="0"/>
                <a:cs typeface="NikoshBAN" pitchFamily="2" charset="0"/>
              </a:rPr>
              <a:t> </a:t>
            </a:r>
            <a:r>
              <a:rPr lang="en-US" sz="4000" dirty="0" err="1" smtClean="0">
                <a:solidFill>
                  <a:srgbClr val="882FBF"/>
                </a:solidFill>
                <a:latin typeface="NikoshBAN" pitchFamily="2" charset="0"/>
                <a:cs typeface="NikoshBAN" pitchFamily="2" charset="0"/>
              </a:rPr>
              <a:t>বাংলা</a:t>
            </a:r>
            <a:endParaRPr lang="en-US" sz="4000" dirty="0">
              <a:solidFill>
                <a:srgbClr val="882FBF"/>
              </a:solidFill>
              <a:latin typeface="NikoshBAN" pitchFamily="2" charset="0"/>
              <a:cs typeface="NikoshBAN" pitchFamily="2" charset="0"/>
            </a:endParaRPr>
          </a:p>
          <a:p>
            <a:pPr algn="ctr"/>
            <a:r>
              <a:rPr lang="en-US" sz="4000" dirty="0" err="1">
                <a:solidFill>
                  <a:srgbClr val="882FBF"/>
                </a:solidFill>
                <a:latin typeface="NikoshBAN" pitchFamily="2" charset="0"/>
                <a:cs typeface="NikoshBAN" pitchFamily="2" charset="0"/>
              </a:rPr>
              <a:t>পাঠঃ</a:t>
            </a:r>
            <a:r>
              <a:rPr lang="en-US" sz="4000" dirty="0">
                <a:solidFill>
                  <a:srgbClr val="882FBF"/>
                </a:solidFill>
                <a:latin typeface="NikoshBAN" pitchFamily="2" charset="0"/>
                <a:cs typeface="NikoshBAN" pitchFamily="2" charset="0"/>
              </a:rPr>
              <a:t> </a:t>
            </a:r>
            <a:r>
              <a:rPr lang="en-US" sz="4000" dirty="0" err="1">
                <a:solidFill>
                  <a:srgbClr val="882FBF"/>
                </a:solidFill>
                <a:latin typeface="NikoshBAN" pitchFamily="2" charset="0"/>
                <a:cs typeface="NikoshBAN" pitchFamily="2" charset="0"/>
              </a:rPr>
              <a:t>নানা</a:t>
            </a:r>
            <a:r>
              <a:rPr lang="en-US" sz="4000" dirty="0">
                <a:solidFill>
                  <a:srgbClr val="882FBF"/>
                </a:solidFill>
                <a:latin typeface="NikoshBAN" pitchFamily="2" charset="0"/>
                <a:cs typeface="NikoshBAN" pitchFamily="2" charset="0"/>
              </a:rPr>
              <a:t> </a:t>
            </a:r>
            <a:r>
              <a:rPr lang="en-US" sz="4000" dirty="0" err="1">
                <a:solidFill>
                  <a:srgbClr val="882FBF"/>
                </a:solidFill>
                <a:latin typeface="NikoshBAN" pitchFamily="2" charset="0"/>
                <a:cs typeface="NikoshBAN" pitchFamily="2" charset="0"/>
              </a:rPr>
              <a:t>রঙ</a:t>
            </a:r>
            <a:r>
              <a:rPr lang="bn-BD" sz="4000" dirty="0">
                <a:solidFill>
                  <a:srgbClr val="882FBF"/>
                </a:solidFill>
                <a:latin typeface="NikoshBAN" pitchFamily="2" charset="0"/>
                <a:cs typeface="NikoshBAN" pitchFamily="2" charset="0"/>
              </a:rPr>
              <a:t>ের</a:t>
            </a:r>
            <a:r>
              <a:rPr lang="en-US" sz="4000" dirty="0">
                <a:solidFill>
                  <a:srgbClr val="882FBF"/>
                </a:solidFill>
                <a:latin typeface="NikoshBAN" pitchFamily="2" charset="0"/>
                <a:cs typeface="NikoshBAN" pitchFamily="2" charset="0"/>
              </a:rPr>
              <a:t> </a:t>
            </a:r>
            <a:r>
              <a:rPr lang="en-US" sz="4000" dirty="0" err="1">
                <a:solidFill>
                  <a:srgbClr val="882FBF"/>
                </a:solidFill>
                <a:latin typeface="NikoshBAN" pitchFamily="2" charset="0"/>
                <a:cs typeface="NikoshBAN" pitchFamily="2" charset="0"/>
              </a:rPr>
              <a:t>ফুল</a:t>
            </a:r>
            <a:r>
              <a:rPr lang="en-US" sz="4000" dirty="0">
                <a:solidFill>
                  <a:srgbClr val="882FBF"/>
                </a:solidFill>
                <a:latin typeface="NikoshBAN" pitchFamily="2" charset="0"/>
                <a:cs typeface="NikoshBAN" pitchFamily="2" charset="0"/>
              </a:rPr>
              <a:t> </a:t>
            </a:r>
            <a:r>
              <a:rPr lang="en-US" sz="4000" dirty="0" err="1">
                <a:solidFill>
                  <a:srgbClr val="882FBF"/>
                </a:solidFill>
                <a:latin typeface="NikoshBAN" pitchFamily="2" charset="0"/>
                <a:cs typeface="NikoshBAN" pitchFamily="2" charset="0"/>
              </a:rPr>
              <a:t>ফল</a:t>
            </a:r>
            <a:r>
              <a:rPr lang="en-US" sz="4000" dirty="0">
                <a:solidFill>
                  <a:srgbClr val="882FBF"/>
                </a:solidFill>
                <a:latin typeface="NikoshBAN" pitchFamily="2" charset="0"/>
                <a:cs typeface="NikoshBAN" pitchFamily="2" charset="0"/>
              </a:rPr>
              <a:t>।</a:t>
            </a:r>
          </a:p>
          <a:p>
            <a:pPr algn="ctr"/>
            <a:r>
              <a:rPr lang="en-US" sz="4000" dirty="0" err="1">
                <a:solidFill>
                  <a:srgbClr val="882FBF"/>
                </a:solidFill>
                <a:latin typeface="NikoshBAN" pitchFamily="2" charset="0"/>
                <a:cs typeface="NikoshBAN" pitchFamily="2" charset="0"/>
              </a:rPr>
              <a:t>পাঠ্যাংশঃ</a:t>
            </a:r>
            <a:r>
              <a:rPr lang="en-US" sz="4000" dirty="0">
                <a:solidFill>
                  <a:srgbClr val="882FBF"/>
                </a:solidFill>
                <a:latin typeface="NikoshBAN" pitchFamily="2" charset="0"/>
                <a:cs typeface="NikoshBAN" pitchFamily="2" charset="0"/>
              </a:rPr>
              <a:t> </a:t>
            </a:r>
            <a:r>
              <a:rPr lang="en-US" sz="4000" dirty="0" err="1">
                <a:solidFill>
                  <a:srgbClr val="882FBF"/>
                </a:solidFill>
                <a:latin typeface="NikoshBAN" pitchFamily="2" charset="0"/>
                <a:cs typeface="NikoshBAN" pitchFamily="2" charset="0"/>
              </a:rPr>
              <a:t>আমাদের</a:t>
            </a:r>
            <a:r>
              <a:rPr lang="en-US" sz="4000" dirty="0">
                <a:solidFill>
                  <a:srgbClr val="882FBF"/>
                </a:solidFill>
                <a:latin typeface="NikoshBAN" pitchFamily="2" charset="0"/>
                <a:cs typeface="NikoshBAN" pitchFamily="2" charset="0"/>
              </a:rPr>
              <a:t> </a:t>
            </a:r>
            <a:r>
              <a:rPr lang="en-US" sz="4000" dirty="0" err="1">
                <a:solidFill>
                  <a:srgbClr val="882FBF"/>
                </a:solidFill>
                <a:latin typeface="NikoshBAN" pitchFamily="2" charset="0"/>
                <a:cs typeface="NikoshBAN" pitchFamily="2" charset="0"/>
              </a:rPr>
              <a:t>দেশ</a:t>
            </a:r>
            <a:r>
              <a:rPr lang="en-US" sz="4000" dirty="0">
                <a:solidFill>
                  <a:srgbClr val="882FBF"/>
                </a:solidFill>
                <a:latin typeface="NikoshBAN" pitchFamily="2" charset="0"/>
                <a:cs typeface="NikoshBAN" pitchFamily="2" charset="0"/>
              </a:rPr>
              <a:t> </a:t>
            </a:r>
            <a:r>
              <a:rPr lang="en-US" sz="4000" dirty="0" err="1">
                <a:solidFill>
                  <a:srgbClr val="882FBF"/>
                </a:solidFill>
                <a:latin typeface="NikoshBAN" pitchFamily="2" charset="0"/>
                <a:cs typeface="NikoshBAN" pitchFamily="2" charset="0"/>
              </a:rPr>
              <a:t>ফুলের</a:t>
            </a:r>
            <a:r>
              <a:rPr lang="en-US" sz="4000" dirty="0">
                <a:solidFill>
                  <a:srgbClr val="882FBF"/>
                </a:solidFill>
                <a:latin typeface="NikoshBAN" pitchFamily="2" charset="0"/>
                <a:cs typeface="NikoshBAN" pitchFamily="2" charset="0"/>
              </a:rPr>
              <a:t> </a:t>
            </a:r>
            <a:r>
              <a:rPr lang="en-US" sz="4000" dirty="0" err="1">
                <a:solidFill>
                  <a:srgbClr val="882FBF"/>
                </a:solidFill>
                <a:latin typeface="NikoshBAN" pitchFamily="2" charset="0"/>
                <a:cs typeface="NikoshBAN" pitchFamily="2" charset="0"/>
              </a:rPr>
              <a:t>দেশ</a:t>
            </a:r>
            <a:r>
              <a:rPr lang="en-US" sz="4000" dirty="0">
                <a:solidFill>
                  <a:srgbClr val="882FBF"/>
                </a:solidFill>
                <a:latin typeface="NikoshBAN" pitchFamily="2" charset="0"/>
                <a:cs typeface="NikoshBAN" pitchFamily="2" charset="0"/>
              </a:rPr>
              <a:t>-------------</a:t>
            </a:r>
            <a:r>
              <a:rPr lang="en-US" sz="4000" dirty="0" err="1">
                <a:solidFill>
                  <a:srgbClr val="882FBF"/>
                </a:solidFill>
                <a:latin typeface="NikoshBAN" pitchFamily="2" charset="0"/>
                <a:cs typeface="NikoshBAN" pitchFamily="2" charset="0"/>
              </a:rPr>
              <a:t>টগর</a:t>
            </a:r>
            <a:r>
              <a:rPr lang="en-US" sz="4000" dirty="0">
                <a:solidFill>
                  <a:srgbClr val="882FBF"/>
                </a:solidFill>
                <a:latin typeface="NikoshBAN" pitchFamily="2" charset="0"/>
                <a:cs typeface="NikoshBAN" pitchFamily="2" charset="0"/>
              </a:rPr>
              <a:t> ও </a:t>
            </a:r>
            <a:r>
              <a:rPr lang="en-US" sz="4000" dirty="0" err="1">
                <a:solidFill>
                  <a:srgbClr val="882FBF"/>
                </a:solidFill>
                <a:latin typeface="NikoshBAN" pitchFamily="2" charset="0"/>
                <a:cs typeface="NikoshBAN" pitchFamily="2" charset="0"/>
              </a:rPr>
              <a:t>কাশফুলও</a:t>
            </a:r>
            <a:r>
              <a:rPr lang="en-US" sz="4000" dirty="0">
                <a:solidFill>
                  <a:srgbClr val="882FBF"/>
                </a:solidFill>
                <a:latin typeface="NikoshBAN" pitchFamily="2" charset="0"/>
                <a:cs typeface="NikoshBAN" pitchFamily="2" charset="0"/>
              </a:rPr>
              <a:t> </a:t>
            </a:r>
            <a:r>
              <a:rPr lang="en-US" sz="4000" dirty="0" err="1">
                <a:solidFill>
                  <a:srgbClr val="882FBF"/>
                </a:solidFill>
                <a:latin typeface="NikoshBAN" pitchFamily="2" charset="0"/>
                <a:cs typeface="NikoshBAN" pitchFamily="2" charset="0"/>
              </a:rPr>
              <a:t>সাদা</a:t>
            </a:r>
            <a:r>
              <a:rPr lang="en-US" sz="4000" dirty="0">
                <a:solidFill>
                  <a:srgbClr val="882FBF"/>
                </a:solidFill>
                <a:latin typeface="NikoshBAN" pitchFamily="2" charset="0"/>
                <a:cs typeface="NikoshBAN" pitchFamily="2" charset="0"/>
              </a:rPr>
              <a:t>।</a:t>
            </a:r>
          </a:p>
          <a:p>
            <a:pPr algn="ctr"/>
            <a:r>
              <a:rPr lang="en-US" sz="4000" dirty="0">
                <a:solidFill>
                  <a:srgbClr val="882FBF"/>
                </a:solidFill>
                <a:latin typeface="NikoshBAN" pitchFamily="2" charset="0"/>
                <a:cs typeface="NikoshBAN" pitchFamily="2" charset="0"/>
              </a:rPr>
              <a:t> </a:t>
            </a:r>
            <a:r>
              <a:rPr lang="en-US" sz="4000" dirty="0" err="1">
                <a:solidFill>
                  <a:srgbClr val="882FBF"/>
                </a:solidFill>
                <a:latin typeface="NikoshBAN" pitchFamily="2" charset="0"/>
                <a:cs typeface="NikoshBAN" pitchFamily="2" charset="0"/>
              </a:rPr>
              <a:t>সময়ঃ</a:t>
            </a:r>
            <a:r>
              <a:rPr lang="en-US" sz="4000" dirty="0">
                <a:solidFill>
                  <a:srgbClr val="882FBF"/>
                </a:solidFill>
                <a:latin typeface="NikoshBAN" pitchFamily="2" charset="0"/>
                <a:cs typeface="NikoshBAN" pitchFamily="2" charset="0"/>
              </a:rPr>
              <a:t> ৪০ </a:t>
            </a:r>
            <a:r>
              <a:rPr lang="en-US" sz="4000" dirty="0" err="1">
                <a:solidFill>
                  <a:srgbClr val="882FBF"/>
                </a:solidFill>
                <a:latin typeface="NikoshBAN" pitchFamily="2" charset="0"/>
                <a:cs typeface="NikoshBAN" pitchFamily="2" charset="0"/>
              </a:rPr>
              <a:t>মিনিট</a:t>
            </a:r>
            <a:endParaRPr lang="en-US" sz="4000" dirty="0">
              <a:solidFill>
                <a:srgbClr val="882FBF"/>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752600" y="1295400"/>
            <a:ext cx="7315200" cy="5447645"/>
          </a:xfrm>
          <a:prstGeom prst="rect">
            <a:avLst/>
          </a:prstGeom>
        </p:spPr>
        <p:txBody>
          <a:bodyPr wrap="square">
            <a:spAutoFit/>
          </a:bodyPr>
          <a:lstStyle/>
          <a:p>
            <a:r>
              <a:rPr lang="en-US" sz="6000" dirty="0" err="1" smtClean="0">
                <a:solidFill>
                  <a:srgbClr val="CC0099"/>
                </a:solidFill>
                <a:latin typeface="NikoshBAN" pitchFamily="2" charset="0"/>
                <a:cs typeface="NikoshBAN" pitchFamily="2" charset="0"/>
              </a:rPr>
              <a:t>শিখনফলঃ</a:t>
            </a:r>
            <a:endParaRPr lang="bn-BD" sz="6000" dirty="0" smtClean="0">
              <a:solidFill>
                <a:srgbClr val="CC0099"/>
              </a:solidFill>
              <a:latin typeface="NikoshBAN" pitchFamily="2" charset="0"/>
              <a:cs typeface="NikoshBAN" pitchFamily="2" charset="0"/>
            </a:endParaRPr>
          </a:p>
          <a:p>
            <a:r>
              <a:rPr lang="bn-BD" sz="3600" dirty="0" smtClean="0">
                <a:solidFill>
                  <a:srgbClr val="CC0099"/>
                </a:solidFill>
                <a:latin typeface="NikoshBAN" pitchFamily="2" charset="0"/>
                <a:cs typeface="NikoshBAN" pitchFamily="2" charset="0"/>
              </a:rPr>
              <a:t>শোনা</a:t>
            </a:r>
            <a:endParaRPr lang="en-US" sz="3600" dirty="0">
              <a:solidFill>
                <a:srgbClr val="CC0099"/>
              </a:solidFill>
              <a:latin typeface="NikoshBAN" pitchFamily="2" charset="0"/>
              <a:cs typeface="NikoshBAN" pitchFamily="2" charset="0"/>
            </a:endParaRPr>
          </a:p>
          <a:p>
            <a:r>
              <a:rPr lang="en-US" sz="3600" dirty="0">
                <a:solidFill>
                  <a:srgbClr val="0033CC"/>
                </a:solidFill>
                <a:latin typeface="NikoshBAN" pitchFamily="2" charset="0"/>
                <a:cs typeface="NikoshBAN" pitchFamily="2" charset="0"/>
              </a:rPr>
              <a:t>১ .১ .১ - </a:t>
            </a:r>
            <a:r>
              <a:rPr lang="en-US" sz="3600" dirty="0" err="1">
                <a:solidFill>
                  <a:srgbClr val="0033CC"/>
                </a:solidFill>
                <a:latin typeface="NikoshBAN" pitchFamily="2" charset="0"/>
                <a:cs typeface="NikoshBAN" pitchFamily="2" charset="0"/>
              </a:rPr>
              <a:t>বাক্যে</a:t>
            </a:r>
            <a:r>
              <a:rPr lang="en-US" sz="3600" dirty="0">
                <a:solidFill>
                  <a:srgbClr val="0033CC"/>
                </a:solidFill>
                <a:latin typeface="NikoshBAN" pitchFamily="2" charset="0"/>
                <a:cs typeface="NikoshBAN" pitchFamily="2" charset="0"/>
              </a:rPr>
              <a:t> ও </a:t>
            </a:r>
            <a:r>
              <a:rPr lang="en-US" sz="3600" dirty="0" err="1">
                <a:solidFill>
                  <a:srgbClr val="0033CC"/>
                </a:solidFill>
                <a:latin typeface="NikoshBAN" pitchFamily="2" charset="0"/>
                <a:cs typeface="NikoshBAN" pitchFamily="2" charset="0"/>
              </a:rPr>
              <a:t>শব্দে</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ব্যবহৃত</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বাংলা</a:t>
            </a:r>
            <a:r>
              <a:rPr lang="en-US" sz="3600" dirty="0">
                <a:solidFill>
                  <a:srgbClr val="0033CC"/>
                </a:solidFill>
                <a:latin typeface="NikoshBAN" pitchFamily="2" charset="0"/>
                <a:cs typeface="NikoshBAN" pitchFamily="2" charset="0"/>
              </a:rPr>
              <a:t> </a:t>
            </a:r>
            <a:r>
              <a:rPr lang="en-US" sz="3600" dirty="0" err="1" smtClean="0">
                <a:solidFill>
                  <a:srgbClr val="0033CC"/>
                </a:solidFill>
                <a:latin typeface="NikoshBAN" pitchFamily="2" charset="0"/>
                <a:cs typeface="NikoshBAN" pitchFamily="2" charset="0"/>
              </a:rPr>
              <a:t>যুক্তবর্ণের</a:t>
            </a:r>
            <a:endParaRPr lang="en-US" sz="3600" dirty="0" smtClean="0">
              <a:solidFill>
                <a:srgbClr val="0033CC"/>
              </a:solidFill>
              <a:latin typeface="NikoshBAN" pitchFamily="2" charset="0"/>
              <a:cs typeface="NikoshBAN" pitchFamily="2" charset="0"/>
            </a:endParaRPr>
          </a:p>
          <a:p>
            <a:r>
              <a:rPr lang="en-US" sz="3600" dirty="0">
                <a:solidFill>
                  <a:srgbClr val="0033CC"/>
                </a:solidFill>
                <a:latin typeface="NikoshBAN" pitchFamily="2" charset="0"/>
                <a:cs typeface="NikoshBAN" pitchFamily="2" charset="0"/>
              </a:rPr>
              <a:t>	</a:t>
            </a:r>
            <a:r>
              <a:rPr lang="en-US" sz="3600" dirty="0" smtClean="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ধ্বনি</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শুনে</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মনে</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রাখতে</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পারবে</a:t>
            </a:r>
            <a:r>
              <a:rPr lang="en-US" sz="3600" dirty="0">
                <a:solidFill>
                  <a:srgbClr val="0033CC"/>
                </a:solidFill>
                <a:latin typeface="NikoshBAN" pitchFamily="2" charset="0"/>
                <a:cs typeface="NikoshBAN" pitchFamily="2" charset="0"/>
              </a:rPr>
              <a:t>।</a:t>
            </a:r>
          </a:p>
          <a:p>
            <a:r>
              <a:rPr lang="en-US" sz="3600" dirty="0">
                <a:solidFill>
                  <a:srgbClr val="0033CC"/>
                </a:solidFill>
                <a:latin typeface="NikoshBAN" pitchFamily="2" charset="0"/>
                <a:cs typeface="NikoshBAN" pitchFamily="2" charset="0"/>
              </a:rPr>
              <a:t>৩.২.১- </a:t>
            </a:r>
            <a:r>
              <a:rPr lang="en-US" sz="3600" dirty="0" err="1">
                <a:solidFill>
                  <a:srgbClr val="0033CC"/>
                </a:solidFill>
                <a:latin typeface="NikoshBAN" pitchFamily="2" charset="0"/>
                <a:cs typeface="NikoshBAN" pitchFamily="2" charset="0"/>
              </a:rPr>
              <a:t>পরিচিত</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ফুল</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সম্পর্কে</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শুনে</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বুঝতে</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পারবে</a:t>
            </a:r>
            <a:r>
              <a:rPr lang="en-US" sz="3600" dirty="0" smtClean="0">
                <a:solidFill>
                  <a:srgbClr val="0033CC"/>
                </a:solidFill>
                <a:latin typeface="NikoshBAN" pitchFamily="2" charset="0"/>
                <a:cs typeface="NikoshBAN" pitchFamily="2" charset="0"/>
              </a:rPr>
              <a:t>।</a:t>
            </a:r>
            <a:endParaRPr lang="bn-BD" sz="3600" dirty="0" smtClean="0">
              <a:solidFill>
                <a:srgbClr val="0033CC"/>
              </a:solidFill>
              <a:latin typeface="NikoshBAN" pitchFamily="2" charset="0"/>
              <a:cs typeface="NikoshBAN" pitchFamily="2" charset="0"/>
            </a:endParaRPr>
          </a:p>
          <a:p>
            <a:r>
              <a:rPr lang="bn-BD" sz="3600" dirty="0" smtClean="0">
                <a:solidFill>
                  <a:srgbClr val="CC0099"/>
                </a:solidFill>
                <a:latin typeface="NikoshBAN" pitchFamily="2" charset="0"/>
                <a:cs typeface="NikoshBAN" pitchFamily="2" charset="0"/>
              </a:rPr>
              <a:t>বলা</a:t>
            </a:r>
            <a:endParaRPr lang="bn-BD" sz="3600" dirty="0" smtClean="0">
              <a:solidFill>
                <a:srgbClr val="CC0099"/>
              </a:solidFill>
              <a:latin typeface="NikoshBAN" pitchFamily="2" charset="0"/>
              <a:cs typeface="NikoshBAN" pitchFamily="2" charset="0"/>
            </a:endParaRPr>
          </a:p>
          <a:p>
            <a:r>
              <a:rPr lang="en-US" sz="3600" dirty="0" smtClean="0">
                <a:solidFill>
                  <a:srgbClr val="0033CC"/>
                </a:solidFill>
                <a:latin typeface="NikoshBAN" pitchFamily="2" charset="0"/>
                <a:cs typeface="NikoshBAN" pitchFamily="2" charset="0"/>
              </a:rPr>
              <a:t>1.1.1-বাক্যে </a:t>
            </a:r>
            <a:r>
              <a:rPr lang="en-US" sz="3600" dirty="0" err="1">
                <a:solidFill>
                  <a:srgbClr val="0033CC"/>
                </a:solidFill>
                <a:latin typeface="NikoshBAN" pitchFamily="2" charset="0"/>
                <a:cs typeface="NikoshBAN" pitchFamily="2" charset="0"/>
              </a:rPr>
              <a:t>ব্যবহৃত</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যুক্তবর্ণ</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ধ্বনি</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শুদ্ধ</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ভাবে</a:t>
            </a:r>
            <a:r>
              <a:rPr lang="en-US" sz="3600" dirty="0">
                <a:solidFill>
                  <a:srgbClr val="0033CC"/>
                </a:solidFill>
                <a:latin typeface="NikoshBAN" pitchFamily="2" charset="0"/>
                <a:cs typeface="NikoshBAN" pitchFamily="2" charset="0"/>
              </a:rPr>
              <a:t> </a:t>
            </a:r>
            <a:endParaRPr lang="en-US" sz="3600" dirty="0" smtClean="0">
              <a:solidFill>
                <a:srgbClr val="0033CC"/>
              </a:solidFill>
              <a:latin typeface="NikoshBAN" pitchFamily="2" charset="0"/>
              <a:cs typeface="NikoshBAN" pitchFamily="2" charset="0"/>
            </a:endParaRPr>
          </a:p>
          <a:p>
            <a:r>
              <a:rPr lang="en-US" sz="3600" dirty="0">
                <a:solidFill>
                  <a:srgbClr val="0033CC"/>
                </a:solidFill>
                <a:latin typeface="NikoshBAN" pitchFamily="2" charset="0"/>
                <a:cs typeface="NikoshBAN" pitchFamily="2" charset="0"/>
              </a:rPr>
              <a:t>	</a:t>
            </a:r>
            <a:r>
              <a:rPr lang="en-US" sz="3600" dirty="0" err="1" smtClean="0">
                <a:solidFill>
                  <a:srgbClr val="0033CC"/>
                </a:solidFill>
                <a:latin typeface="NikoshBAN" pitchFamily="2" charset="0"/>
                <a:cs typeface="NikoshBAN" pitchFamily="2" charset="0"/>
              </a:rPr>
              <a:t>বলতে</a:t>
            </a:r>
            <a:r>
              <a:rPr lang="en-US" sz="3600" dirty="0" smtClean="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পারবে</a:t>
            </a:r>
            <a:r>
              <a:rPr lang="en-US" sz="3600" dirty="0">
                <a:solidFill>
                  <a:srgbClr val="0033CC"/>
                </a:solidFill>
                <a:latin typeface="NikoshBAN" pitchFamily="2" charset="0"/>
                <a:cs typeface="NikoshBAN" pitchFamily="2" charset="0"/>
              </a:rPr>
              <a:t>।</a:t>
            </a:r>
          </a:p>
          <a:p>
            <a:r>
              <a:rPr lang="en-US" sz="3600" dirty="0">
                <a:solidFill>
                  <a:srgbClr val="0033CC"/>
                </a:solidFill>
                <a:latin typeface="NikoshBAN" pitchFamily="2" charset="0"/>
                <a:cs typeface="NikoshBAN" pitchFamily="2" charset="0"/>
              </a:rPr>
              <a:t>1.3.2-প্রশ্ন </a:t>
            </a:r>
            <a:r>
              <a:rPr lang="en-US" sz="3600" dirty="0" err="1">
                <a:solidFill>
                  <a:srgbClr val="0033CC"/>
                </a:solidFill>
                <a:latin typeface="NikoshBAN" pitchFamily="2" charset="0"/>
                <a:cs typeface="NikoshBAN" pitchFamily="2" charset="0"/>
              </a:rPr>
              <a:t>করতে</a:t>
            </a:r>
            <a:r>
              <a:rPr lang="en-US" sz="3600" dirty="0">
                <a:solidFill>
                  <a:srgbClr val="0033CC"/>
                </a:solidFill>
                <a:latin typeface="NikoshBAN" pitchFamily="2" charset="0"/>
                <a:cs typeface="NikoshBAN" pitchFamily="2" charset="0"/>
              </a:rPr>
              <a:t> ও </a:t>
            </a:r>
            <a:r>
              <a:rPr lang="en-US" sz="3600" dirty="0" err="1">
                <a:solidFill>
                  <a:srgbClr val="0033CC"/>
                </a:solidFill>
                <a:latin typeface="NikoshBAN" pitchFamily="2" charset="0"/>
                <a:cs typeface="NikoshBAN" pitchFamily="2" charset="0"/>
              </a:rPr>
              <a:t>প্রশ্নের</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উত্তর</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দিতে</a:t>
            </a:r>
            <a:r>
              <a:rPr lang="en-US" sz="3600" dirty="0">
                <a:solidFill>
                  <a:srgbClr val="0033CC"/>
                </a:solidFill>
                <a:latin typeface="NikoshBAN" pitchFamily="2" charset="0"/>
                <a:cs typeface="NikoshBAN" pitchFamily="2" charset="0"/>
              </a:rPr>
              <a:t> </a:t>
            </a:r>
            <a:r>
              <a:rPr lang="en-US" sz="3600" dirty="0" err="1">
                <a:solidFill>
                  <a:srgbClr val="0033CC"/>
                </a:solidFill>
                <a:latin typeface="NikoshBAN" pitchFamily="2" charset="0"/>
                <a:cs typeface="NikoshBAN" pitchFamily="2" charset="0"/>
              </a:rPr>
              <a:t>পারবে</a:t>
            </a:r>
            <a:r>
              <a:rPr lang="en-US" sz="3600" dirty="0">
                <a:solidFill>
                  <a:srgbClr val="0033CC"/>
                </a:solidFill>
                <a:latin typeface="NikoshBAN" pitchFamily="2" charset="0"/>
                <a:cs typeface="NikoshBAN" pitchFamily="2" charset="0"/>
              </a:rPr>
              <a:t>।</a:t>
            </a:r>
          </a:p>
        </p:txBody>
      </p:sp>
    </p:spTree>
    <p:extLst>
      <p:ext uri="{BB962C8B-B14F-4D97-AF65-F5344CB8AC3E}">
        <p14:creationId xmlns:p14="http://schemas.microsoft.com/office/powerpoint/2010/main" val="25973898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06952"/>
            <a:ext cx="3048000" cy="31644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468057"/>
            <a:ext cx="3124200" cy="32952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146" y="3468057"/>
            <a:ext cx="2796454" cy="333429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724" y="206952"/>
            <a:ext cx="2925476" cy="3119581"/>
          </a:xfrm>
          <a:prstGeom prst="rect">
            <a:avLst/>
          </a:prstGeom>
        </p:spPr>
      </p:pic>
    </p:spTree>
    <p:extLst>
      <p:ext uri="{BB962C8B-B14F-4D97-AF65-F5344CB8AC3E}">
        <p14:creationId xmlns:p14="http://schemas.microsoft.com/office/powerpoint/2010/main" val="29820351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ppt_x"/>
                                          </p:val>
                                        </p:tav>
                                        <p:tav tm="100000">
                                          <p:val>
                                            <p:strVal val="#ppt_x"/>
                                          </p:val>
                                        </p:tav>
                                      </p:tavLst>
                                    </p:anim>
                                    <p:anim calcmode="lin" valueType="num">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34" y="3763047"/>
            <a:ext cx="3729066" cy="2819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85330"/>
            <a:ext cx="4067122" cy="2590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47" y="3505200"/>
            <a:ext cx="3457575" cy="2514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85330"/>
            <a:ext cx="3048000" cy="357771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447800"/>
            <a:ext cx="8686800" cy="2677656"/>
          </a:xfrm>
          <a:prstGeom prst="rect">
            <a:avLst/>
          </a:prstGeom>
          <a:noFill/>
          <a:ln w="76200">
            <a:solidFill>
              <a:schemeClr val="tx1"/>
            </a:solidFill>
          </a:ln>
          <a:effectLst>
            <a:glow rad="228600">
              <a:schemeClr val="accent6">
                <a:satMod val="175000"/>
                <a:alpha val="40000"/>
              </a:schemeClr>
            </a:glow>
          </a:effectLst>
        </p:spPr>
        <p:txBody>
          <a:bodyPr wrap="square" rtlCol="0">
            <a:spAutoFit/>
          </a:bodyPr>
          <a:lstStyle/>
          <a:p>
            <a:pPr algn="ctr"/>
            <a:r>
              <a:rPr lang="bn-BD" sz="7200" dirty="0" smtClean="0">
                <a:latin typeface="NikoshBAN" panose="02000000000000000000" pitchFamily="2" charset="0"/>
                <a:cs typeface="NikoshBAN" panose="02000000000000000000" pitchFamily="2" charset="0"/>
              </a:rPr>
              <a:t>এসো আজ আমরা পড়ি</a:t>
            </a:r>
          </a:p>
          <a:p>
            <a:pPr algn="ctr"/>
            <a:r>
              <a:rPr lang="bn-BD" sz="9600" dirty="0" smtClean="0">
                <a:solidFill>
                  <a:srgbClr val="882FBF"/>
                </a:solidFill>
                <a:latin typeface="NikoshBAN" panose="02000000000000000000" pitchFamily="2" charset="0"/>
                <a:cs typeface="NikoshBAN" panose="02000000000000000000" pitchFamily="2" charset="0"/>
              </a:rPr>
              <a:t>নানা রঙের ফুলফল</a:t>
            </a:r>
            <a:endParaRPr lang="en-US" sz="9600" dirty="0">
              <a:solidFill>
                <a:srgbClr val="882FB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635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543800" cy="3570208"/>
          </a:xfrm>
          <a:prstGeom prst="rect">
            <a:avLst/>
          </a:prstGeom>
          <a:blipFill>
            <a:blip r:embed="rId2"/>
            <a:tile tx="0" ty="0" sx="100000" sy="100000" flip="none" algn="tl"/>
          </a:blipFill>
          <a:ln w="76200">
            <a:solidFill>
              <a:srgbClr val="92D050"/>
            </a:solidFill>
          </a:ln>
        </p:spPr>
        <p:txBody>
          <a:bodyPr wrap="square" rtlCol="0">
            <a:spAutoFit/>
          </a:bodyPr>
          <a:lstStyle/>
          <a:p>
            <a:pPr algn="ctr"/>
            <a:r>
              <a:rPr lang="en-US" sz="6600" dirty="0" err="1" smtClean="0">
                <a:solidFill>
                  <a:srgbClr val="C00000"/>
                </a:solidFill>
                <a:latin typeface="NikoshBAN" pitchFamily="2" charset="0"/>
                <a:cs typeface="NikoshBAN" pitchFamily="2" charset="0"/>
              </a:rPr>
              <a:t>শব্দের</a:t>
            </a:r>
            <a:r>
              <a:rPr lang="en-US" sz="6600" dirty="0" smtClean="0">
                <a:solidFill>
                  <a:srgbClr val="C00000"/>
                </a:solidFill>
                <a:latin typeface="NikoshBAN" pitchFamily="2" charset="0"/>
                <a:cs typeface="NikoshBAN" pitchFamily="2" charset="0"/>
              </a:rPr>
              <a:t> </a:t>
            </a:r>
            <a:r>
              <a:rPr lang="en-US" sz="6600" dirty="0" err="1" smtClean="0">
                <a:solidFill>
                  <a:srgbClr val="C00000"/>
                </a:solidFill>
                <a:latin typeface="NikoshBAN" pitchFamily="2" charset="0"/>
                <a:cs typeface="NikoshBAN" pitchFamily="2" charset="0"/>
              </a:rPr>
              <a:t>অর্থগুলো</a:t>
            </a:r>
            <a:r>
              <a:rPr lang="en-US" sz="6600" dirty="0" smtClean="0">
                <a:solidFill>
                  <a:srgbClr val="C00000"/>
                </a:solidFill>
                <a:latin typeface="NikoshBAN" pitchFamily="2" charset="0"/>
                <a:cs typeface="NikoshBAN" pitchFamily="2" charset="0"/>
              </a:rPr>
              <a:t> </a:t>
            </a:r>
            <a:r>
              <a:rPr lang="en-US" sz="6600" dirty="0" err="1" smtClean="0">
                <a:solidFill>
                  <a:srgbClr val="C00000"/>
                </a:solidFill>
                <a:latin typeface="NikoshBAN" pitchFamily="2" charset="0"/>
                <a:cs typeface="NikoshBAN" pitchFamily="2" charset="0"/>
              </a:rPr>
              <a:t>জেনে</a:t>
            </a:r>
            <a:r>
              <a:rPr lang="en-US" sz="6600" dirty="0" smtClean="0">
                <a:solidFill>
                  <a:srgbClr val="C00000"/>
                </a:solidFill>
                <a:latin typeface="NikoshBAN" pitchFamily="2" charset="0"/>
                <a:cs typeface="NikoshBAN" pitchFamily="2" charset="0"/>
              </a:rPr>
              <a:t> </a:t>
            </a:r>
            <a:r>
              <a:rPr lang="en-US" sz="6600" dirty="0" err="1" smtClean="0">
                <a:solidFill>
                  <a:srgbClr val="C00000"/>
                </a:solidFill>
                <a:latin typeface="NikoshBAN" pitchFamily="2" charset="0"/>
                <a:cs typeface="NikoshBAN" pitchFamily="2" charset="0"/>
              </a:rPr>
              <a:t>নিই</a:t>
            </a:r>
            <a:endParaRPr lang="en-US" sz="6600" dirty="0" smtClean="0">
              <a:solidFill>
                <a:srgbClr val="C00000"/>
              </a:solidFill>
              <a:latin typeface="NikoshBAN" pitchFamily="2" charset="0"/>
              <a:cs typeface="NikoshBAN" pitchFamily="2" charset="0"/>
            </a:endParaRPr>
          </a:p>
          <a:p>
            <a:pPr algn="ctr"/>
            <a:r>
              <a:rPr lang="en-US" sz="8000" dirty="0" smtClean="0">
                <a:solidFill>
                  <a:srgbClr val="C00000"/>
                </a:solidFill>
                <a:latin typeface="NikoshBAN" pitchFamily="2" charset="0"/>
                <a:cs typeface="NikoshBAN" pitchFamily="2" charset="0"/>
              </a:rPr>
              <a:t> </a:t>
            </a:r>
            <a:r>
              <a:rPr lang="en-US" sz="8000" dirty="0" err="1" smtClean="0">
                <a:solidFill>
                  <a:srgbClr val="0070C0"/>
                </a:solidFill>
                <a:latin typeface="NikoshBAN" pitchFamily="2" charset="0"/>
                <a:cs typeface="NikoshBAN" pitchFamily="2" charset="0"/>
              </a:rPr>
              <a:t>গন্ধ</a:t>
            </a:r>
            <a:r>
              <a:rPr lang="en-US" sz="8000" dirty="0" smtClean="0">
                <a:solidFill>
                  <a:srgbClr val="0070C0"/>
                </a:solidFill>
                <a:latin typeface="NikoshBAN" pitchFamily="2" charset="0"/>
                <a:cs typeface="NikoshBAN" pitchFamily="2" charset="0"/>
              </a:rPr>
              <a:t> </a:t>
            </a:r>
            <a:r>
              <a:rPr lang="bn-BD" sz="8000" dirty="0" smtClean="0">
                <a:solidFill>
                  <a:srgbClr val="0070C0"/>
                </a:solidFill>
                <a:latin typeface="NikoshBAN" pitchFamily="2" charset="0"/>
                <a:cs typeface="NikoshBAN" pitchFamily="2" charset="0"/>
              </a:rPr>
              <a:t>-</a:t>
            </a:r>
            <a:r>
              <a:rPr lang="en-US" sz="8000" dirty="0" smtClean="0">
                <a:solidFill>
                  <a:srgbClr val="0070C0"/>
                </a:solidFill>
                <a:latin typeface="NikoshBAN" pitchFamily="2" charset="0"/>
                <a:cs typeface="NikoshBAN" pitchFamily="2" charset="0"/>
              </a:rPr>
              <a:t> </a:t>
            </a:r>
            <a:r>
              <a:rPr lang="en-US" sz="8000" dirty="0" err="1" smtClean="0">
                <a:solidFill>
                  <a:srgbClr val="0070C0"/>
                </a:solidFill>
                <a:latin typeface="NikoshBAN" pitchFamily="2" charset="0"/>
                <a:cs typeface="NikoshBAN" pitchFamily="2" charset="0"/>
              </a:rPr>
              <a:t>সুবাস</a:t>
            </a:r>
            <a:endParaRPr lang="en-US" sz="8000" dirty="0" smtClean="0">
              <a:solidFill>
                <a:srgbClr val="0070C0"/>
              </a:solidFill>
              <a:latin typeface="NikoshBAN" pitchFamily="2" charset="0"/>
              <a:cs typeface="NikoshBAN" pitchFamily="2" charset="0"/>
            </a:endParaRPr>
          </a:p>
          <a:p>
            <a:pPr algn="ctr"/>
            <a:r>
              <a:rPr lang="en-US" sz="8000" dirty="0" err="1" smtClean="0">
                <a:solidFill>
                  <a:srgbClr val="0070C0"/>
                </a:solidFill>
                <a:latin typeface="NikoshBAN" pitchFamily="2" charset="0"/>
                <a:cs typeface="NikoshBAN" pitchFamily="2" charset="0"/>
              </a:rPr>
              <a:t>বিভিন্ন</a:t>
            </a:r>
            <a:r>
              <a:rPr lang="en-US" sz="8000" dirty="0" smtClean="0">
                <a:solidFill>
                  <a:srgbClr val="0070C0"/>
                </a:solidFill>
                <a:latin typeface="NikoshBAN" pitchFamily="2" charset="0"/>
                <a:cs typeface="NikoshBAN" pitchFamily="2" charset="0"/>
              </a:rPr>
              <a:t> </a:t>
            </a:r>
            <a:r>
              <a:rPr lang="bn-BD" sz="8000" dirty="0" smtClean="0">
                <a:solidFill>
                  <a:srgbClr val="0070C0"/>
                </a:solidFill>
                <a:latin typeface="NikoshBAN" pitchFamily="2" charset="0"/>
                <a:cs typeface="NikoshBAN" pitchFamily="2" charset="0"/>
              </a:rPr>
              <a:t>-</a:t>
            </a:r>
            <a:r>
              <a:rPr lang="en-US" sz="8000" dirty="0" smtClean="0">
                <a:solidFill>
                  <a:srgbClr val="0070C0"/>
                </a:solidFill>
                <a:latin typeface="NikoshBAN" pitchFamily="2" charset="0"/>
                <a:cs typeface="NikoshBAN" pitchFamily="2" charset="0"/>
              </a:rPr>
              <a:t> </a:t>
            </a:r>
            <a:r>
              <a:rPr lang="en-US" sz="8000" dirty="0" err="1" smtClean="0">
                <a:solidFill>
                  <a:srgbClr val="0070C0"/>
                </a:solidFill>
                <a:latin typeface="NikoshBAN" pitchFamily="2" charset="0"/>
                <a:cs typeface="NikoshBAN" pitchFamily="2" charset="0"/>
              </a:rPr>
              <a:t>নানা</a:t>
            </a:r>
            <a:r>
              <a:rPr lang="en-US" sz="8000" dirty="0" smtClean="0">
                <a:solidFill>
                  <a:srgbClr val="0070C0"/>
                </a:solidFill>
                <a:latin typeface="NikoshBAN" pitchFamily="2" charset="0"/>
                <a:cs typeface="NikoshBAN" pitchFamily="2" charset="0"/>
              </a:rPr>
              <a:t> </a:t>
            </a:r>
            <a:r>
              <a:rPr lang="en-US" sz="8000" dirty="0" err="1" smtClean="0">
                <a:solidFill>
                  <a:srgbClr val="0070C0"/>
                </a:solidFill>
                <a:latin typeface="NikoshBAN" pitchFamily="2" charset="0"/>
                <a:cs typeface="NikoshBAN" pitchFamily="2" charset="0"/>
              </a:rPr>
              <a:t>রকম</a:t>
            </a:r>
            <a:endParaRPr lang="en-US" sz="8000" dirty="0" smtClean="0">
              <a:solidFill>
                <a:srgbClr val="0070C0"/>
              </a:solidFill>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100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66800"/>
            <a:ext cx="1676400" cy="1015663"/>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বিভিন্ন</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304800" y="76200"/>
            <a:ext cx="868680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যুক্তবর্ণগুলো ভেঙ্গে দেখাও এবং নতুন শব্দ তৈরি করোঃ</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1267691" y="1066799"/>
            <a:ext cx="533400" cy="1015663"/>
          </a:xfrm>
          <a:prstGeom prst="rect">
            <a:avLst/>
          </a:prstGeom>
          <a:noFill/>
        </p:spPr>
        <p:txBody>
          <a:bodyPr wrap="square" rtlCol="0">
            <a:spAutoFit/>
          </a:bodyPr>
          <a:lstStyle/>
          <a:p>
            <a:r>
              <a:rPr lang="bn-BD" sz="6000" dirty="0" smtClean="0">
                <a:solidFill>
                  <a:srgbClr val="CC0099"/>
                </a:solidFill>
                <a:latin typeface="NikoshBAN" panose="02000000000000000000" pitchFamily="2" charset="0"/>
                <a:cs typeface="NikoshBAN" panose="02000000000000000000" pitchFamily="2" charset="0"/>
              </a:rPr>
              <a:t>ন্ন</a:t>
            </a:r>
            <a:endParaRPr lang="en-US" sz="6000" dirty="0">
              <a:solidFill>
                <a:srgbClr val="CC0099"/>
              </a:solidFill>
              <a:latin typeface="NikoshBAN" panose="02000000000000000000" pitchFamily="2" charset="0"/>
              <a:cs typeface="NikoshBAN" panose="02000000000000000000" pitchFamily="2" charset="0"/>
            </a:endParaRPr>
          </a:p>
        </p:txBody>
      </p:sp>
      <p:sp>
        <p:nvSpPr>
          <p:cNvPr id="5" name="TextBox 4"/>
          <p:cNvSpPr txBox="1"/>
          <p:nvPr/>
        </p:nvSpPr>
        <p:spPr>
          <a:xfrm>
            <a:off x="3093027" y="1073729"/>
            <a:ext cx="609600" cy="1015663"/>
          </a:xfrm>
          <a:prstGeom prst="rect">
            <a:avLst/>
          </a:prstGeom>
          <a:noFill/>
          <a:ln w="38100">
            <a:solidFill>
              <a:schemeClr val="tx1"/>
            </a:solidFill>
          </a:ln>
        </p:spPr>
        <p:txBody>
          <a:bodyPr wrap="square" rtlCol="0">
            <a:spAutoFit/>
          </a:bodyPr>
          <a:lstStyle/>
          <a:p>
            <a:r>
              <a:rPr lang="bn-BD" sz="6000" dirty="0">
                <a:latin typeface="NikoshBAN" panose="02000000000000000000" pitchFamily="2" charset="0"/>
                <a:cs typeface="NikoshBAN" panose="02000000000000000000" pitchFamily="2" charset="0"/>
              </a:rPr>
              <a:t>ন</a:t>
            </a:r>
            <a:endParaRPr lang="en-US" sz="6000" dirty="0">
              <a:latin typeface="NikoshBAN" panose="02000000000000000000" pitchFamily="2" charset="0"/>
              <a:cs typeface="NikoshBAN" panose="02000000000000000000" pitchFamily="2" charset="0"/>
            </a:endParaRPr>
          </a:p>
        </p:txBody>
      </p:sp>
      <p:sp>
        <p:nvSpPr>
          <p:cNvPr id="6" name="TextBox 5"/>
          <p:cNvSpPr txBox="1"/>
          <p:nvPr/>
        </p:nvSpPr>
        <p:spPr>
          <a:xfrm>
            <a:off x="3093027" y="1066797"/>
            <a:ext cx="609600" cy="1015663"/>
          </a:xfrm>
          <a:prstGeom prst="rect">
            <a:avLst/>
          </a:prstGeom>
          <a:noFill/>
          <a:ln w="28575">
            <a:solidFill>
              <a:schemeClr val="tx1"/>
            </a:solidFill>
          </a:ln>
        </p:spPr>
        <p:txBody>
          <a:bodyPr wrap="square" rtlCol="0">
            <a:spAutoFit/>
          </a:bodyPr>
          <a:lstStyle/>
          <a:p>
            <a:r>
              <a:rPr lang="bn-BD" sz="6000" dirty="0">
                <a:latin typeface="NikoshBAN" panose="02000000000000000000" pitchFamily="2" charset="0"/>
                <a:cs typeface="NikoshBAN" panose="02000000000000000000" pitchFamily="2" charset="0"/>
              </a:rPr>
              <a:t>ন</a:t>
            </a:r>
            <a:endParaRPr lang="en-US" sz="6000" dirty="0">
              <a:latin typeface="NikoshBAN" panose="02000000000000000000" pitchFamily="2" charset="0"/>
              <a:cs typeface="NikoshBAN" panose="02000000000000000000" pitchFamily="2" charset="0"/>
            </a:endParaRPr>
          </a:p>
        </p:txBody>
      </p:sp>
      <p:sp>
        <p:nvSpPr>
          <p:cNvPr id="7" name="TextBox 6"/>
          <p:cNvSpPr txBox="1"/>
          <p:nvPr/>
        </p:nvSpPr>
        <p:spPr>
          <a:xfrm>
            <a:off x="7391400" y="1066797"/>
            <a:ext cx="1600200" cy="1015663"/>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নবান্ন</a:t>
            </a:r>
            <a:endParaRPr lang="en-US" sz="6000" dirty="0">
              <a:latin typeface="NikoshBAN" panose="02000000000000000000" pitchFamily="2" charset="0"/>
              <a:cs typeface="NikoshBAN" panose="02000000000000000000" pitchFamily="2" charset="0"/>
            </a:endParaRPr>
          </a:p>
        </p:txBody>
      </p:sp>
      <p:sp>
        <p:nvSpPr>
          <p:cNvPr id="8" name="TextBox 7"/>
          <p:cNvSpPr txBox="1"/>
          <p:nvPr/>
        </p:nvSpPr>
        <p:spPr>
          <a:xfrm>
            <a:off x="34636" y="2372103"/>
            <a:ext cx="2161309" cy="1015663"/>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কৃষ্ণচূড়া</a:t>
            </a:r>
            <a:endParaRPr lang="en-US" sz="6000" dirty="0">
              <a:latin typeface="NikoshBAN" panose="02000000000000000000" pitchFamily="2" charset="0"/>
              <a:cs typeface="NikoshBAN" panose="02000000000000000000" pitchFamily="2" charset="0"/>
            </a:endParaRPr>
          </a:p>
        </p:txBody>
      </p:sp>
      <p:sp>
        <p:nvSpPr>
          <p:cNvPr id="9" name="TextBox 8"/>
          <p:cNvSpPr txBox="1"/>
          <p:nvPr/>
        </p:nvSpPr>
        <p:spPr>
          <a:xfrm>
            <a:off x="457200" y="2362200"/>
            <a:ext cx="609600" cy="1015663"/>
          </a:xfrm>
          <a:prstGeom prst="rect">
            <a:avLst/>
          </a:prstGeom>
          <a:noFill/>
        </p:spPr>
        <p:txBody>
          <a:bodyPr wrap="square" rtlCol="0">
            <a:spAutoFit/>
          </a:bodyPr>
          <a:lstStyle/>
          <a:p>
            <a:r>
              <a:rPr lang="en-US" sz="6000" dirty="0" err="1" smtClean="0">
                <a:solidFill>
                  <a:srgbClr val="0033CC"/>
                </a:solidFill>
                <a:latin typeface="NikoshBAN" panose="02000000000000000000" pitchFamily="2" charset="0"/>
                <a:cs typeface="NikoshBAN" panose="02000000000000000000" pitchFamily="2" charset="0"/>
              </a:rPr>
              <a:t>ষ্ণ</a:t>
            </a:r>
            <a:endParaRPr lang="en-US" sz="6000" dirty="0">
              <a:solidFill>
                <a:srgbClr val="0033CC"/>
              </a:solidFill>
              <a:latin typeface="NikoshBAN" panose="02000000000000000000" pitchFamily="2" charset="0"/>
              <a:cs typeface="NikoshBAN" panose="02000000000000000000" pitchFamily="2" charset="0"/>
            </a:endParaRPr>
          </a:p>
        </p:txBody>
      </p:sp>
      <p:sp>
        <p:nvSpPr>
          <p:cNvPr id="10" name="TextBox 9"/>
          <p:cNvSpPr txBox="1"/>
          <p:nvPr/>
        </p:nvSpPr>
        <p:spPr>
          <a:xfrm>
            <a:off x="3082636" y="2372103"/>
            <a:ext cx="571500" cy="1015663"/>
          </a:xfrm>
          <a:prstGeom prst="rect">
            <a:avLst/>
          </a:prstGeom>
          <a:noFill/>
          <a:ln w="28575">
            <a:solidFill>
              <a:schemeClr val="tx1"/>
            </a:solidFill>
          </a:ln>
        </p:spPr>
        <p:txBody>
          <a:bodyPr wrap="square" rtlCol="0">
            <a:spAutoFit/>
          </a:bodyPr>
          <a:lstStyle/>
          <a:p>
            <a:r>
              <a:rPr lang="bn-BD" sz="6000" dirty="0">
                <a:latin typeface="NikoshBAN" panose="02000000000000000000" pitchFamily="2" charset="0"/>
                <a:cs typeface="NikoshBAN" panose="02000000000000000000" pitchFamily="2" charset="0"/>
              </a:rPr>
              <a:t>ষ</a:t>
            </a:r>
            <a:endParaRPr lang="en-US" sz="6000" dirty="0">
              <a:latin typeface="NikoshBAN" panose="02000000000000000000" pitchFamily="2" charset="0"/>
              <a:cs typeface="NikoshBAN" panose="02000000000000000000" pitchFamily="2" charset="0"/>
            </a:endParaRPr>
          </a:p>
        </p:txBody>
      </p:sp>
      <p:sp>
        <p:nvSpPr>
          <p:cNvPr id="11" name="TextBox 10"/>
          <p:cNvSpPr txBox="1"/>
          <p:nvPr/>
        </p:nvSpPr>
        <p:spPr>
          <a:xfrm>
            <a:off x="3093027" y="2362199"/>
            <a:ext cx="561109" cy="1015663"/>
          </a:xfrm>
          <a:prstGeom prst="rect">
            <a:avLst/>
          </a:prstGeom>
          <a:noFill/>
          <a:ln w="38100">
            <a:solidFill>
              <a:schemeClr val="tx1"/>
            </a:solidFill>
          </a:ln>
        </p:spPr>
        <p:txBody>
          <a:bodyPr wrap="square" rtlCol="0">
            <a:spAutoFit/>
          </a:bodyPr>
          <a:lstStyle/>
          <a:p>
            <a:r>
              <a:rPr lang="bn-BD" sz="6000" dirty="0" smtClean="0">
                <a:latin typeface="NikoshBAN" panose="02000000000000000000" pitchFamily="2" charset="0"/>
                <a:cs typeface="NikoshBAN" panose="02000000000000000000" pitchFamily="2" charset="0"/>
              </a:rPr>
              <a:t>ণ</a:t>
            </a:r>
            <a:endParaRPr lang="en-US" sz="6000" dirty="0">
              <a:latin typeface="NikoshBAN" panose="02000000000000000000" pitchFamily="2" charset="0"/>
              <a:cs typeface="NikoshBAN" panose="02000000000000000000" pitchFamily="2" charset="0"/>
            </a:endParaRPr>
          </a:p>
        </p:txBody>
      </p:sp>
      <p:sp>
        <p:nvSpPr>
          <p:cNvPr id="13" name="TextBox 12"/>
          <p:cNvSpPr txBox="1"/>
          <p:nvPr/>
        </p:nvSpPr>
        <p:spPr>
          <a:xfrm>
            <a:off x="7426036" y="2372103"/>
            <a:ext cx="1143000" cy="1015663"/>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উষ্ণ</a:t>
            </a:r>
            <a:endParaRPr lang="en-US" sz="6000" dirty="0">
              <a:latin typeface="NikoshBAN" panose="02000000000000000000" pitchFamily="2" charset="0"/>
              <a:cs typeface="NikoshBAN" panose="02000000000000000000" pitchFamily="2" charset="0"/>
            </a:endParaRPr>
          </a:p>
        </p:txBody>
      </p:sp>
      <p:sp>
        <p:nvSpPr>
          <p:cNvPr id="14" name="TextBox 13"/>
          <p:cNvSpPr txBox="1"/>
          <p:nvPr/>
        </p:nvSpPr>
        <p:spPr>
          <a:xfrm>
            <a:off x="304800" y="3712042"/>
            <a:ext cx="1371600" cy="1015663"/>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সুগন্ধ</a:t>
            </a:r>
            <a:endParaRPr lang="en-US" sz="6000" dirty="0">
              <a:latin typeface="NikoshBAN" panose="02000000000000000000" pitchFamily="2" charset="0"/>
              <a:cs typeface="NikoshBAN" panose="02000000000000000000" pitchFamily="2" charset="0"/>
            </a:endParaRPr>
          </a:p>
        </p:txBody>
      </p:sp>
      <p:sp>
        <p:nvSpPr>
          <p:cNvPr id="15" name="TextBox 14"/>
          <p:cNvSpPr txBox="1"/>
          <p:nvPr/>
        </p:nvSpPr>
        <p:spPr>
          <a:xfrm>
            <a:off x="1059873" y="3708737"/>
            <a:ext cx="609600" cy="1015663"/>
          </a:xfrm>
          <a:prstGeom prst="rect">
            <a:avLst/>
          </a:prstGeom>
          <a:noFill/>
        </p:spPr>
        <p:txBody>
          <a:bodyPr wrap="square" rtlCol="0">
            <a:spAutoFit/>
          </a:bodyPr>
          <a:lstStyle/>
          <a:p>
            <a:r>
              <a:rPr lang="bn-BD" sz="6000" dirty="0" smtClean="0">
                <a:solidFill>
                  <a:srgbClr val="882FBF"/>
                </a:solidFill>
                <a:latin typeface="NikoshBAN" panose="02000000000000000000" pitchFamily="2" charset="0"/>
                <a:cs typeface="NikoshBAN" panose="02000000000000000000" pitchFamily="2" charset="0"/>
              </a:rPr>
              <a:t>ন্ধ</a:t>
            </a:r>
            <a:endParaRPr lang="en-US" sz="6000" dirty="0">
              <a:solidFill>
                <a:srgbClr val="882FBF"/>
              </a:solidFill>
              <a:latin typeface="NikoshBAN" panose="02000000000000000000" pitchFamily="2" charset="0"/>
              <a:cs typeface="NikoshBAN" panose="02000000000000000000" pitchFamily="2" charset="0"/>
            </a:endParaRPr>
          </a:p>
        </p:txBody>
      </p:sp>
      <p:sp>
        <p:nvSpPr>
          <p:cNvPr id="12" name="TextBox 11"/>
          <p:cNvSpPr txBox="1"/>
          <p:nvPr/>
        </p:nvSpPr>
        <p:spPr>
          <a:xfrm>
            <a:off x="3093027" y="3708737"/>
            <a:ext cx="609600" cy="1015663"/>
          </a:xfrm>
          <a:prstGeom prst="rect">
            <a:avLst/>
          </a:prstGeom>
          <a:noFill/>
          <a:ln w="38100">
            <a:solidFill>
              <a:schemeClr val="tx1"/>
            </a:solidFill>
          </a:ln>
        </p:spPr>
        <p:txBody>
          <a:bodyPr wrap="square" rtlCol="0">
            <a:spAutoFit/>
          </a:bodyPr>
          <a:lstStyle/>
          <a:p>
            <a:r>
              <a:rPr lang="bn-BD" sz="6000" dirty="0">
                <a:latin typeface="NikoshBAN" panose="02000000000000000000" pitchFamily="2" charset="0"/>
                <a:cs typeface="NikoshBAN" panose="02000000000000000000" pitchFamily="2" charset="0"/>
              </a:rPr>
              <a:t>ন</a:t>
            </a:r>
            <a:endParaRPr lang="en-US" sz="6000" dirty="0">
              <a:latin typeface="NikoshBAN" panose="02000000000000000000" pitchFamily="2" charset="0"/>
              <a:cs typeface="NikoshBAN" panose="02000000000000000000" pitchFamily="2" charset="0"/>
            </a:endParaRPr>
          </a:p>
        </p:txBody>
      </p:sp>
      <p:sp>
        <p:nvSpPr>
          <p:cNvPr id="16" name="TextBox 15"/>
          <p:cNvSpPr txBox="1"/>
          <p:nvPr/>
        </p:nvSpPr>
        <p:spPr>
          <a:xfrm>
            <a:off x="3106882" y="3725568"/>
            <a:ext cx="609600" cy="1015663"/>
          </a:xfrm>
          <a:prstGeom prst="rect">
            <a:avLst/>
          </a:prstGeom>
          <a:noFill/>
          <a:ln w="38100">
            <a:solidFill>
              <a:schemeClr val="tx1"/>
            </a:solidFill>
          </a:ln>
        </p:spPr>
        <p:txBody>
          <a:bodyPr wrap="square" rtlCol="0">
            <a:spAutoFit/>
          </a:bodyPr>
          <a:lstStyle/>
          <a:p>
            <a:r>
              <a:rPr lang="bn-BD" sz="6000" dirty="0">
                <a:latin typeface="NikoshBAN" panose="02000000000000000000" pitchFamily="2" charset="0"/>
                <a:cs typeface="NikoshBAN" panose="02000000000000000000" pitchFamily="2" charset="0"/>
              </a:rPr>
              <a:t>ধ</a:t>
            </a:r>
            <a:endParaRPr lang="en-US" sz="6000" dirty="0">
              <a:latin typeface="NikoshBAN" panose="02000000000000000000" pitchFamily="2" charset="0"/>
              <a:cs typeface="NikoshBAN" panose="02000000000000000000" pitchFamily="2" charset="0"/>
            </a:endParaRPr>
          </a:p>
        </p:txBody>
      </p:sp>
      <p:sp>
        <p:nvSpPr>
          <p:cNvPr id="17" name="TextBox 16"/>
          <p:cNvSpPr txBox="1"/>
          <p:nvPr/>
        </p:nvSpPr>
        <p:spPr>
          <a:xfrm>
            <a:off x="7696200" y="3725568"/>
            <a:ext cx="990600" cy="1015663"/>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বন্ধ</a:t>
            </a:r>
            <a:endParaRPr lang="en-US" sz="6000" dirty="0">
              <a:latin typeface="NikoshBAN" panose="02000000000000000000" pitchFamily="2" charset="0"/>
              <a:cs typeface="NikoshBAN" panose="02000000000000000000" pitchFamily="2" charset="0"/>
            </a:endParaRPr>
          </a:p>
        </p:txBody>
      </p:sp>
      <p:sp>
        <p:nvSpPr>
          <p:cNvPr id="18" name="TextBox 17"/>
          <p:cNvSpPr txBox="1"/>
          <p:nvPr/>
        </p:nvSpPr>
        <p:spPr>
          <a:xfrm>
            <a:off x="228600" y="5065836"/>
            <a:ext cx="1295400" cy="1015663"/>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মিষ্টি</a:t>
            </a:r>
            <a:endParaRPr lang="en-US" sz="6000" dirty="0">
              <a:latin typeface="NikoshBAN" panose="02000000000000000000" pitchFamily="2" charset="0"/>
              <a:cs typeface="NikoshBAN" panose="02000000000000000000" pitchFamily="2" charset="0"/>
            </a:endParaRPr>
          </a:p>
        </p:txBody>
      </p:sp>
      <p:sp>
        <p:nvSpPr>
          <p:cNvPr id="19" name="TextBox 18"/>
          <p:cNvSpPr txBox="1"/>
          <p:nvPr/>
        </p:nvSpPr>
        <p:spPr>
          <a:xfrm>
            <a:off x="987136" y="5080337"/>
            <a:ext cx="536864" cy="1015663"/>
          </a:xfrm>
          <a:prstGeom prst="rect">
            <a:avLst/>
          </a:prstGeom>
          <a:noFill/>
        </p:spPr>
        <p:txBody>
          <a:bodyPr wrap="square" rtlCol="0">
            <a:spAutoFit/>
          </a:bodyPr>
          <a:lstStyle/>
          <a:p>
            <a:r>
              <a:rPr lang="bn-BD" sz="6000" dirty="0" smtClean="0">
                <a:solidFill>
                  <a:srgbClr val="FF9900"/>
                </a:solidFill>
                <a:latin typeface="NikoshBAN" panose="02000000000000000000" pitchFamily="2" charset="0"/>
                <a:cs typeface="NikoshBAN" panose="02000000000000000000" pitchFamily="2" charset="0"/>
              </a:rPr>
              <a:t>ষ্ট</a:t>
            </a:r>
            <a:endParaRPr lang="en-US" sz="6000" dirty="0">
              <a:solidFill>
                <a:srgbClr val="FF9900"/>
              </a:solidFill>
              <a:latin typeface="NikoshBAN" panose="02000000000000000000" pitchFamily="2" charset="0"/>
              <a:cs typeface="NikoshBAN" panose="02000000000000000000" pitchFamily="2" charset="0"/>
            </a:endParaRPr>
          </a:p>
        </p:txBody>
      </p:sp>
      <p:sp>
        <p:nvSpPr>
          <p:cNvPr id="20" name="TextBox 19"/>
          <p:cNvSpPr txBox="1"/>
          <p:nvPr/>
        </p:nvSpPr>
        <p:spPr>
          <a:xfrm>
            <a:off x="3106882" y="5080337"/>
            <a:ext cx="609600" cy="1015663"/>
          </a:xfrm>
          <a:prstGeom prst="rect">
            <a:avLst/>
          </a:prstGeom>
          <a:noFill/>
          <a:ln w="38100">
            <a:solidFill>
              <a:schemeClr val="tx1"/>
            </a:solidFill>
          </a:ln>
        </p:spPr>
        <p:txBody>
          <a:bodyPr wrap="square" rtlCol="0">
            <a:spAutoFit/>
          </a:bodyPr>
          <a:lstStyle/>
          <a:p>
            <a:r>
              <a:rPr lang="bn-BD" sz="6000" dirty="0">
                <a:latin typeface="NikoshBAN" panose="02000000000000000000" pitchFamily="2" charset="0"/>
                <a:cs typeface="NikoshBAN" panose="02000000000000000000" pitchFamily="2" charset="0"/>
              </a:rPr>
              <a:t>ষ</a:t>
            </a:r>
            <a:endParaRPr lang="en-US" sz="6000" dirty="0">
              <a:latin typeface="NikoshBAN" panose="02000000000000000000" pitchFamily="2" charset="0"/>
              <a:cs typeface="NikoshBAN" panose="02000000000000000000" pitchFamily="2" charset="0"/>
            </a:endParaRPr>
          </a:p>
        </p:txBody>
      </p:sp>
      <p:sp>
        <p:nvSpPr>
          <p:cNvPr id="21" name="TextBox 20"/>
          <p:cNvSpPr txBox="1"/>
          <p:nvPr/>
        </p:nvSpPr>
        <p:spPr>
          <a:xfrm>
            <a:off x="3106882" y="5080337"/>
            <a:ext cx="609600" cy="1015663"/>
          </a:xfrm>
          <a:prstGeom prst="rect">
            <a:avLst/>
          </a:prstGeom>
          <a:noFill/>
          <a:ln w="38100">
            <a:solidFill>
              <a:schemeClr val="tx1"/>
            </a:solidFill>
          </a:ln>
        </p:spPr>
        <p:txBody>
          <a:bodyPr wrap="square" rtlCol="0">
            <a:spAutoFit/>
          </a:bodyPr>
          <a:lstStyle/>
          <a:p>
            <a:r>
              <a:rPr lang="bn-BD" sz="6000" dirty="0" smtClean="0">
                <a:latin typeface="NikoshBAN" panose="02000000000000000000" pitchFamily="2" charset="0"/>
                <a:cs typeface="NikoshBAN" panose="02000000000000000000" pitchFamily="2" charset="0"/>
              </a:rPr>
              <a:t>ট</a:t>
            </a:r>
            <a:endParaRPr lang="en-US" sz="6000" dirty="0">
              <a:latin typeface="NikoshBAN" panose="02000000000000000000" pitchFamily="2" charset="0"/>
              <a:cs typeface="NikoshBAN" panose="02000000000000000000" pitchFamily="2" charset="0"/>
            </a:endParaRPr>
          </a:p>
        </p:txBody>
      </p:sp>
      <p:sp>
        <p:nvSpPr>
          <p:cNvPr id="22" name="TextBox 21"/>
          <p:cNvSpPr txBox="1"/>
          <p:nvPr/>
        </p:nvSpPr>
        <p:spPr>
          <a:xfrm>
            <a:off x="7696200" y="5181600"/>
            <a:ext cx="1295400" cy="1015663"/>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পুষ্টি</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0367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94444E-6 3.7037E-7 L 0.19879 0.0037 " pathEditMode="relative" rAng="0" ptsTypes="AA">
                                      <p:cBhvr>
                                        <p:cTn id="22" dur="2000" fill="hold"/>
                                        <p:tgtEl>
                                          <p:spTgt spid="4"/>
                                        </p:tgtEl>
                                        <p:attrNameLst>
                                          <p:attrName>ppt_x</p:attrName>
                                          <p:attrName>ppt_y</p:attrName>
                                        </p:attrNameLst>
                                      </p:cBhvr>
                                      <p:rCtr x="9931" y="18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22222E-6 4.44444E-6 L 0.22083 0.0037 " pathEditMode="relative" rAng="0" ptsTypes="AA">
                                      <p:cBhvr>
                                        <p:cTn id="30" dur="2000" fill="hold"/>
                                        <p:tgtEl>
                                          <p:spTgt spid="5"/>
                                        </p:tgtEl>
                                        <p:attrNameLst>
                                          <p:attrName>ppt_x</p:attrName>
                                          <p:attrName>ppt_y</p:attrName>
                                        </p:attrNameLst>
                                      </p:cBhvr>
                                      <p:rCtr x="11042" y="185"/>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2.22222E-6 3.7037E-7 L 0.3625 0.0037 " pathEditMode="relative" rAng="0" ptsTypes="AA">
                                      <p:cBhvr>
                                        <p:cTn id="38" dur="2000" fill="hold"/>
                                        <p:tgtEl>
                                          <p:spTgt spid="6"/>
                                        </p:tgtEl>
                                        <p:attrNameLst>
                                          <p:attrName>ppt_x</p:attrName>
                                          <p:attrName>ppt_y</p:attrName>
                                        </p:attrNameLst>
                                      </p:cBhvr>
                                      <p:rCtr x="18125" y="185"/>
                                    </p:animMotion>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Scale>
                                      <p:cBhvr>
                                        <p:cTn id="4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7"/>
                                        </p:tgtEl>
                                        <p:attrNameLst>
                                          <p:attrName>ppt_x</p:attrName>
                                          <p:attrName>ppt_y</p:attrName>
                                        </p:attrNameLst>
                                      </p:cBhvr>
                                    </p:animMotion>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3.33333E-6 1.48148E-6 L 0.28507 0.00139 " pathEditMode="relative" rAng="0" ptsTypes="AA">
                                      <p:cBhvr>
                                        <p:cTn id="58" dur="2000" fill="hold"/>
                                        <p:tgtEl>
                                          <p:spTgt spid="9"/>
                                        </p:tgtEl>
                                        <p:attrNameLst>
                                          <p:attrName>ppt_x</p:attrName>
                                          <p:attrName>ppt_y</p:attrName>
                                        </p:attrNameLst>
                                      </p:cBhvr>
                                      <p:rCtr x="14167" y="185"/>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2.77778E-6 2.59259E-6 L 0.21493 0.00231 " pathEditMode="relative" rAng="0" ptsTypes="AA">
                                      <p:cBhvr>
                                        <p:cTn id="68" dur="2000" fill="hold"/>
                                        <p:tgtEl>
                                          <p:spTgt spid="10"/>
                                        </p:tgtEl>
                                        <p:attrNameLst>
                                          <p:attrName>ppt_x</p:attrName>
                                          <p:attrName>ppt_y</p:attrName>
                                        </p:attrNameLst>
                                      </p:cBhvr>
                                      <p:rCtr x="10747" y="116"/>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3.61111E-6 1.48148E-6 L 0.36441 0.0037 " pathEditMode="relative" rAng="0" ptsTypes="AA">
                                      <p:cBhvr>
                                        <p:cTn id="76" dur="2000" fill="hold"/>
                                        <p:tgtEl>
                                          <p:spTgt spid="11"/>
                                        </p:tgtEl>
                                        <p:attrNameLst>
                                          <p:attrName>ppt_x</p:attrName>
                                          <p:attrName>ppt_y</p:attrName>
                                        </p:attrNameLst>
                                      </p:cBhvr>
                                      <p:rCtr x="18212" y="185"/>
                                    </p:animMotion>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barn(inVertical)">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grpId="1" nodeType="clickEffect">
                                  <p:stCondLst>
                                    <p:cond delay="0"/>
                                  </p:stCondLst>
                                  <p:childTnLst>
                                    <p:animMotion origin="layout" path="M 4.44444E-6 -4.81481E-6 L 0.21736 -0.0037 " pathEditMode="relative" rAng="0" ptsTypes="AA">
                                      <p:cBhvr>
                                        <p:cTn id="96" dur="2000" fill="hold"/>
                                        <p:tgtEl>
                                          <p:spTgt spid="15"/>
                                        </p:tgtEl>
                                        <p:attrNameLst>
                                          <p:attrName>ppt_x</p:attrName>
                                          <p:attrName>ppt_y</p:attrName>
                                        </p:attrNameLst>
                                      </p:cBhvr>
                                      <p:rCtr x="10868" y="-185"/>
                                    </p:animMotion>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1" nodeType="clickEffect">
                                  <p:stCondLst>
                                    <p:cond delay="0"/>
                                  </p:stCondLst>
                                  <p:childTnLst>
                                    <p:animMotion origin="layout" path="M 2.22222E-6 -4.81481E-6 L 0.22014 -0.0037 " pathEditMode="relative" rAng="0" ptsTypes="AA">
                                      <p:cBhvr>
                                        <p:cTn id="104" dur="2000" fill="hold"/>
                                        <p:tgtEl>
                                          <p:spTgt spid="12"/>
                                        </p:tgtEl>
                                        <p:attrNameLst>
                                          <p:attrName>ppt_x</p:attrName>
                                          <p:attrName>ppt_y</p:attrName>
                                        </p:attrNameLst>
                                      </p:cBhvr>
                                      <p:rCtr x="11007" y="-185"/>
                                    </p:animMotion>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1" nodeType="clickEffect">
                                  <p:stCondLst>
                                    <p:cond delay="0"/>
                                  </p:stCondLst>
                                  <p:childTnLst>
                                    <p:animMotion origin="layout" path="M -2.77778E-7 -1.11111E-6 L 0.36024 -0.00625 " pathEditMode="relative" rAng="0" ptsTypes="AA">
                                      <p:cBhvr>
                                        <p:cTn id="112" dur="2000" fill="hold"/>
                                        <p:tgtEl>
                                          <p:spTgt spid="16"/>
                                        </p:tgtEl>
                                        <p:attrNameLst>
                                          <p:attrName>ppt_x</p:attrName>
                                          <p:attrName>ppt_y</p:attrName>
                                        </p:attrNameLst>
                                      </p:cBhvr>
                                      <p:rCtr x="18003" y="-324"/>
                                    </p:animMotion>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circle(in)">
                                      <p:cBhvr>
                                        <p:cTn id="117" dur="20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20" presetClass="entr" presetSubtype="0"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edge">
                                      <p:cBhvr>
                                        <p:cTn id="122" dur="2000"/>
                                        <p:tgtEl>
                                          <p:spTgt spid="18"/>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grpId="1" nodeType="clickEffect">
                                  <p:stCondLst>
                                    <p:cond delay="0"/>
                                  </p:stCondLst>
                                  <p:childTnLst>
                                    <p:animMotion origin="layout" path="M 3.61111E-6 -4.81481E-6 L 0.23767 -0.0037 " pathEditMode="relative" rAng="0" ptsTypes="AA">
                                      <p:cBhvr>
                                        <p:cTn id="130" dur="2000" fill="hold"/>
                                        <p:tgtEl>
                                          <p:spTgt spid="19"/>
                                        </p:tgtEl>
                                        <p:attrNameLst>
                                          <p:attrName>ppt_x</p:attrName>
                                          <p:attrName>ppt_y</p:attrName>
                                        </p:attrNameLst>
                                      </p:cBhvr>
                                      <p:rCtr x="11875" y="-185"/>
                                    </p:animMotion>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grpId="1" nodeType="clickEffect">
                                  <p:stCondLst>
                                    <p:cond delay="0"/>
                                  </p:stCondLst>
                                  <p:childTnLst>
                                    <p:animMotion origin="layout" path="M -2.77778E-7 -4.81481E-6 L 0.20642 -0.0037 " pathEditMode="relative" rAng="0" ptsTypes="AA">
                                      <p:cBhvr>
                                        <p:cTn id="138" dur="2000" fill="hold"/>
                                        <p:tgtEl>
                                          <p:spTgt spid="20"/>
                                        </p:tgtEl>
                                        <p:attrNameLst>
                                          <p:attrName>ppt_x</p:attrName>
                                          <p:attrName>ppt_y</p:attrName>
                                        </p:attrNameLst>
                                      </p:cBhvr>
                                      <p:rCtr x="10312" y="-185"/>
                                    </p:animMotion>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42" presetClass="path" presetSubtype="0" accel="50000" decel="50000" fill="hold" grpId="1" nodeType="clickEffect">
                                  <p:stCondLst>
                                    <p:cond delay="0"/>
                                  </p:stCondLst>
                                  <p:childTnLst>
                                    <p:animMotion origin="layout" path="M -2.77778E-7 -4.81481E-6 L 0.36024 -0.0037 " pathEditMode="relative" rAng="0" ptsTypes="AA">
                                      <p:cBhvr>
                                        <p:cTn id="146" dur="2000" fill="hold"/>
                                        <p:tgtEl>
                                          <p:spTgt spid="21"/>
                                        </p:tgtEl>
                                        <p:attrNameLst>
                                          <p:attrName>ppt_x</p:attrName>
                                          <p:attrName>ppt_y</p:attrName>
                                        </p:attrNameLst>
                                      </p:cBhvr>
                                      <p:rCtr x="18003" y="-185"/>
                                    </p:animMotion>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22"/>
                                        </p:tgtEl>
                                        <p:attrNameLst>
                                          <p:attrName>style.visibility</p:attrName>
                                        </p:attrNameLst>
                                      </p:cBhvr>
                                      <p:to>
                                        <p:strVal val="visible"/>
                                      </p:to>
                                    </p:set>
                                    <p:anim calcmode="lin" valueType="num">
                                      <p:cBhvr>
                                        <p:cTn id="151" dur="1000" fill="hold"/>
                                        <p:tgtEl>
                                          <p:spTgt spid="22"/>
                                        </p:tgtEl>
                                        <p:attrNameLst>
                                          <p:attrName>ppt_w</p:attrName>
                                        </p:attrNameLst>
                                      </p:cBhvr>
                                      <p:tavLst>
                                        <p:tav tm="0">
                                          <p:val>
                                            <p:fltVal val="0"/>
                                          </p:val>
                                        </p:tav>
                                        <p:tav tm="100000">
                                          <p:val>
                                            <p:strVal val="#ppt_w"/>
                                          </p:val>
                                        </p:tav>
                                      </p:tavLst>
                                    </p:anim>
                                    <p:anim calcmode="lin" valueType="num">
                                      <p:cBhvr>
                                        <p:cTn id="152" dur="1000" fill="hold"/>
                                        <p:tgtEl>
                                          <p:spTgt spid="22"/>
                                        </p:tgtEl>
                                        <p:attrNameLst>
                                          <p:attrName>ppt_h</p:attrName>
                                        </p:attrNameLst>
                                      </p:cBhvr>
                                      <p:tavLst>
                                        <p:tav tm="0">
                                          <p:val>
                                            <p:fltVal val="0"/>
                                          </p:val>
                                        </p:tav>
                                        <p:tav tm="100000">
                                          <p:val>
                                            <p:strVal val="#ppt_h"/>
                                          </p:val>
                                        </p:tav>
                                      </p:tavLst>
                                    </p:anim>
                                    <p:anim calcmode="lin" valueType="num">
                                      <p:cBhvr>
                                        <p:cTn id="153" dur="1000" fill="hold"/>
                                        <p:tgtEl>
                                          <p:spTgt spid="22"/>
                                        </p:tgtEl>
                                        <p:attrNameLst>
                                          <p:attrName>style.rotation</p:attrName>
                                        </p:attrNameLst>
                                      </p:cBhvr>
                                      <p:tavLst>
                                        <p:tav tm="0">
                                          <p:val>
                                            <p:fltVal val="90"/>
                                          </p:val>
                                        </p:tav>
                                        <p:tav tm="100000">
                                          <p:val>
                                            <p:fltVal val="0"/>
                                          </p:val>
                                        </p:tav>
                                      </p:tavLst>
                                    </p:anim>
                                    <p:animEffect transition="in" filter="fade">
                                      <p:cBhvr>
                                        <p:cTn id="15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 grpId="1"/>
      <p:bldP spid="5" grpId="0" animBg="1"/>
      <p:bldP spid="5" grpId="1" animBg="1"/>
      <p:bldP spid="6" grpId="0" animBg="1"/>
      <p:bldP spid="6" grpId="1" animBg="1"/>
      <p:bldP spid="7" grpId="0"/>
      <p:bldP spid="8" grpId="0"/>
      <p:bldP spid="9" grpId="0"/>
      <p:bldP spid="9" grpId="1"/>
      <p:bldP spid="9" grpId="2"/>
      <p:bldP spid="10" grpId="0" animBg="1"/>
      <p:bldP spid="10" grpId="1" animBg="1"/>
      <p:bldP spid="11" grpId="0" animBg="1"/>
      <p:bldP spid="11" grpId="1" animBg="1"/>
      <p:bldP spid="13" grpId="0"/>
      <p:bldP spid="14" grpId="0"/>
      <p:bldP spid="15" grpId="0"/>
      <p:bldP spid="15" grpId="1"/>
      <p:bldP spid="12" grpId="0" animBg="1"/>
      <p:bldP spid="12" grpId="1" animBg="1"/>
      <p:bldP spid="16" grpId="0" animBg="1"/>
      <p:bldP spid="16" grpId="1" animBg="1"/>
      <p:bldP spid="17" grpId="0"/>
      <p:bldP spid="18" grpId="0"/>
      <p:bldP spid="19" grpId="0"/>
      <p:bldP spid="19" grpId="1"/>
      <p:bldP spid="20" grpId="0" animBg="1"/>
      <p:bldP spid="20" grpId="1" animBg="1"/>
      <p:bldP spid="21" grpId="0" animBg="1"/>
      <p:bldP spid="21" grpId="1"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354</Words>
  <Application>Microsoft Office PowerPoint</Application>
  <PresentationFormat>On-screen Show (4:3)</PresentationFormat>
  <Paragraphs>91</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PTI MAGURA</dc:creator>
  <cp:lastModifiedBy>User</cp:lastModifiedBy>
  <cp:revision>173</cp:revision>
  <dcterms:created xsi:type="dcterms:W3CDTF">2006-08-16T00:00:00Z</dcterms:created>
  <dcterms:modified xsi:type="dcterms:W3CDTF">2017-12-29T16:03:00Z</dcterms:modified>
</cp:coreProperties>
</file>